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307" r:id="rId3"/>
    <p:sldId id="309" r:id="rId4"/>
    <p:sldId id="337" r:id="rId5"/>
    <p:sldId id="330" r:id="rId6"/>
    <p:sldId id="331" r:id="rId7"/>
    <p:sldId id="332" r:id="rId8"/>
    <p:sldId id="333" r:id="rId9"/>
    <p:sldId id="334" r:id="rId10"/>
    <p:sldId id="335" r:id="rId11"/>
    <p:sldId id="318" r:id="rId12"/>
    <p:sldId id="320" r:id="rId13"/>
    <p:sldId id="340" r:id="rId14"/>
    <p:sldId id="336" r:id="rId15"/>
    <p:sldId id="321" r:id="rId16"/>
    <p:sldId id="351" r:id="rId17"/>
    <p:sldId id="352" r:id="rId18"/>
    <p:sldId id="353" r:id="rId19"/>
    <p:sldId id="354" r:id="rId20"/>
    <p:sldId id="355" r:id="rId21"/>
    <p:sldId id="341" r:id="rId22"/>
    <p:sldId id="345" r:id="rId23"/>
    <p:sldId id="346" r:id="rId24"/>
    <p:sldId id="347" r:id="rId25"/>
    <p:sldId id="348" r:id="rId26"/>
    <p:sldId id="322" r:id="rId27"/>
    <p:sldId id="338" r:id="rId28"/>
    <p:sldId id="343" r:id="rId29"/>
    <p:sldId id="350" r:id="rId30"/>
    <p:sldId id="324" r:id="rId31"/>
    <p:sldId id="349" r:id="rId32"/>
    <p:sldId id="310" r:id="rId33"/>
    <p:sldId id="311" r:id="rId34"/>
    <p:sldId id="312" r:id="rId35"/>
    <p:sldId id="313" r:id="rId36"/>
    <p:sldId id="314" r:id="rId37"/>
    <p:sldId id="315" r:id="rId38"/>
    <p:sldId id="306" r:id="rId39"/>
    <p:sldId id="325" r:id="rId40"/>
    <p:sldId id="326" r:id="rId41"/>
    <p:sldId id="327" r:id="rId42"/>
    <p:sldId id="328" r:id="rId43"/>
    <p:sldId id="329" r:id="rId44"/>
    <p:sldId id="342" r:id="rId45"/>
    <p:sldId id="308" r:id="rId46"/>
    <p:sldId id="339" r:id="rId47"/>
    <p:sldId id="302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55" autoAdjust="0"/>
    <p:restoredTop sz="99492" autoAdjust="0"/>
  </p:normalViewPr>
  <p:slideViewPr>
    <p:cSldViewPr>
      <p:cViewPr>
        <p:scale>
          <a:sx n="125" d="100"/>
          <a:sy n="125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1FD27F-B384-4C0D-9C3F-22F30D6377B0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DBB7E6-2B26-4AB3-8CA2-1D5E11CE4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14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CD81D-105D-4741-B97E-78983B9A72FF}" type="slidenum">
              <a:rPr lang="ru-RU" smtClean="0"/>
              <a:pPr>
                <a:defRPr/>
              </a:pPr>
              <a:t>2</a:t>
            </a:fld>
            <a:endParaRPr lang="ru-RU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A14FC-DFB7-4146-AADE-3B81C36E5922}" type="slidenum">
              <a:rPr lang="ru-RU" smtClean="0"/>
              <a:pPr>
                <a:defRPr/>
              </a:pPr>
              <a:t>11</a:t>
            </a:fld>
            <a:endParaRPr lang="ru-RU" dirty="0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DB931-9B42-4F9E-B95C-D298A4CEBC93}" type="slidenum">
              <a:rPr lang="ru-RU" smtClean="0"/>
              <a:pPr>
                <a:defRPr/>
              </a:pPr>
              <a:t>12</a:t>
            </a:fld>
            <a:endParaRPr lang="ru-RU" dirty="0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DB931-9B42-4F9E-B95C-D298A4CEBC93}" type="slidenum">
              <a:rPr lang="ru-RU" smtClean="0"/>
              <a:pPr>
                <a:defRPr/>
              </a:pPr>
              <a:t>13</a:t>
            </a:fld>
            <a:endParaRPr lang="ru-RU" dirty="0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22194E2-B47C-44C2-8694-1DBA09EA3A96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84D636-9319-40A0-83C1-458EB0320B67}" type="slidenum">
              <a:rPr lang="ru-RU" smtClean="0"/>
              <a:pPr>
                <a:defRPr/>
              </a:pPr>
              <a:t>15</a:t>
            </a:fld>
            <a:endParaRPr lang="ru-RU" dirty="0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84D636-9319-40A0-83C1-458EB0320B67}" type="slidenum">
              <a:rPr lang="ru-RU" smtClean="0"/>
              <a:pPr>
                <a:defRPr/>
              </a:pPr>
              <a:t>16</a:t>
            </a:fld>
            <a:endParaRPr lang="ru-RU" dirty="0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84D636-9319-40A0-83C1-458EB0320B67}" type="slidenum">
              <a:rPr lang="ru-RU" smtClean="0"/>
              <a:pPr>
                <a:defRPr/>
              </a:pPr>
              <a:t>17</a:t>
            </a:fld>
            <a:endParaRPr lang="ru-RU" dirty="0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84D636-9319-40A0-83C1-458EB0320B67}" type="slidenum">
              <a:rPr lang="ru-RU" smtClean="0"/>
              <a:pPr>
                <a:defRPr/>
              </a:pPr>
              <a:t>18</a:t>
            </a:fld>
            <a:endParaRPr lang="ru-RU" dirty="0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84D636-9319-40A0-83C1-458EB0320B67}" type="slidenum">
              <a:rPr lang="ru-RU" smtClean="0"/>
              <a:pPr>
                <a:defRPr/>
              </a:pPr>
              <a:t>19</a:t>
            </a:fld>
            <a:endParaRPr lang="ru-RU" dirty="0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84D636-9319-40A0-83C1-458EB0320B67}" type="slidenum">
              <a:rPr lang="ru-RU" smtClean="0"/>
              <a:pPr>
                <a:defRPr/>
              </a:pPr>
              <a:t>20</a:t>
            </a:fld>
            <a:endParaRPr lang="ru-RU" dirty="0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C0931C-8041-46DA-8B44-238515226EB6}" type="slidenum">
              <a:rPr lang="ru-RU" smtClean="0"/>
              <a:pPr>
                <a:defRPr/>
              </a:pPr>
              <a:t>3</a:t>
            </a:fld>
            <a:endParaRPr lang="ru-RU" dirty="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84D636-9319-40A0-83C1-458EB0320B67}" type="slidenum">
              <a:rPr lang="ru-RU" smtClean="0"/>
              <a:pPr>
                <a:defRPr/>
              </a:pPr>
              <a:t>21</a:t>
            </a:fld>
            <a:endParaRPr lang="ru-RU" dirty="0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84D636-9319-40A0-83C1-458EB0320B67}" type="slidenum">
              <a:rPr lang="ru-RU" smtClean="0"/>
              <a:pPr>
                <a:defRPr/>
              </a:pPr>
              <a:t>22</a:t>
            </a:fld>
            <a:endParaRPr lang="ru-RU" dirty="0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84D636-9319-40A0-83C1-458EB0320B67}" type="slidenum">
              <a:rPr lang="ru-RU" smtClean="0"/>
              <a:pPr>
                <a:defRPr/>
              </a:pPr>
              <a:t>23</a:t>
            </a:fld>
            <a:endParaRPr lang="ru-RU" dirty="0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84D636-9319-40A0-83C1-458EB0320B67}" type="slidenum">
              <a:rPr lang="ru-RU" smtClean="0"/>
              <a:pPr>
                <a:defRPr/>
              </a:pPr>
              <a:t>24</a:t>
            </a:fld>
            <a:endParaRPr lang="ru-RU" dirty="0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84D636-9319-40A0-83C1-458EB0320B67}" type="slidenum">
              <a:rPr lang="ru-RU" smtClean="0"/>
              <a:pPr>
                <a:defRPr/>
              </a:pPr>
              <a:t>25</a:t>
            </a:fld>
            <a:endParaRPr lang="ru-RU" dirty="0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B8AABE-F59B-45E2-B053-F10E95924553}" type="slidenum">
              <a:rPr lang="ru-RU" smtClean="0"/>
              <a:pPr>
                <a:defRPr/>
              </a:pPr>
              <a:t>26</a:t>
            </a:fld>
            <a:endParaRPr lang="ru-RU" dirty="0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1489E57-736A-4E93-91D7-2471654CEF23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28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29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806A0-BA1E-4F9A-B909-667E558751F4}" type="slidenum">
              <a:rPr lang="ru-RU" smtClean="0"/>
              <a:pPr>
                <a:defRPr/>
              </a:pPr>
              <a:t>30</a:t>
            </a:fld>
            <a:endParaRPr lang="ru-RU" dirty="0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A1A0183-CCD4-40E7-9EE1-0E2A78276772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31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D37430-12A8-4AD4-9C1B-51080938E8BF}" type="slidenum">
              <a:rPr lang="ru-RU" smtClean="0"/>
              <a:pPr>
                <a:defRPr/>
              </a:pPr>
              <a:t>32</a:t>
            </a:fld>
            <a:endParaRPr lang="ru-RU" dirty="0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0A8BD-9ABC-444E-A377-8C2A1727D9D6}" type="slidenum">
              <a:rPr lang="ru-RU" smtClean="0"/>
              <a:pPr>
                <a:defRPr/>
              </a:pPr>
              <a:t>33</a:t>
            </a:fld>
            <a:endParaRPr lang="ru-RU" dirty="0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B9D970-7A89-453D-BB48-394999E0CD59}" type="slidenum">
              <a:rPr lang="ru-RU" smtClean="0"/>
              <a:pPr>
                <a:defRPr/>
              </a:pPr>
              <a:t>34</a:t>
            </a:fld>
            <a:endParaRPr lang="ru-RU" dirty="0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ABD59A-1178-4818-83E7-A55A8563D38A}" type="slidenum">
              <a:rPr lang="ru-RU" smtClean="0"/>
              <a:pPr>
                <a:defRPr/>
              </a:pPr>
              <a:t>35</a:t>
            </a:fld>
            <a:endParaRPr lang="ru-RU" dirty="0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005EE3-0AA8-42E5-973D-028048C47147}" type="slidenum">
              <a:rPr lang="ru-RU" smtClean="0"/>
              <a:pPr>
                <a:defRPr/>
              </a:pPr>
              <a:t>36</a:t>
            </a:fld>
            <a:endParaRPr lang="ru-RU" dirty="0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A1C979-BBF2-42D3-8D53-EB660F7ECFDE}" type="slidenum">
              <a:rPr lang="ru-RU" smtClean="0"/>
              <a:pPr>
                <a:defRPr/>
              </a:pPr>
              <a:t>37</a:t>
            </a:fld>
            <a:endParaRPr lang="ru-RU" dirty="0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3421D-0DA4-49DC-AAE9-E6F832461CC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B4B4F1-B3F3-411C-BCCB-F7EFD802FBB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931672-BBD1-414C-AFFC-96A9F10DA22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694F99D-5601-4A02-9640-CE2C3F4BF98B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F87757-C550-403D-B027-910AC5E26B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52834-2280-422D-BE17-BD9F75E4DFD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2B07F-2DD8-45CF-BC6D-D8C0A81F8CF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2B07F-2DD8-45CF-BC6D-D8C0A81F8CF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6E6D60-507A-4C84-B36C-A02CDD368E6A}" type="slidenum">
              <a:rPr lang="ru-RU" smtClean="0"/>
              <a:pPr>
                <a:defRPr/>
              </a:pPr>
              <a:t>45</a:t>
            </a:fld>
            <a:endParaRPr lang="ru-RU" dirty="0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CFEC2B1-34BE-4627-AF90-89AA9C304924}" type="slidenum">
              <a:rPr lang="ru-RU" sz="1200">
                <a:latin typeface="+mn-lt"/>
              </a:rPr>
              <a:pPr algn="r">
                <a:defRPr/>
              </a:pPr>
              <a:t>46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19423-1E54-4726-AB61-B65451BE38D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ru-RU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A3FBE2-9834-4E97-8053-BD9BDFE6844C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1A7884F-DA5A-4396-AA4A-D16AEF248A82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DCA609-0B4E-4452-BE78-8EC7190D93AD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B393669-ACF7-4F39-9503-AA98927CFC64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C3464F-7537-45BC-87C3-69A1FBE71A0E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dirty="0">
              <a:latin typeface="+mn-lt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AA1AE-C648-4CFB-9F99-953AF3FD5DDA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0D9B-0FB8-4E6F-84F1-CB2CC49F1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1ED9-D746-4CA1-B687-EC6B07F13785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701A5-5381-4085-818C-C114C8A01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C61C6-54F1-41D0-8E21-EC1A8100D5DA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0353-37F1-442F-8976-DE2C4CE03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9BFB-A025-46EA-9B5E-4F7A80DD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9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C114-8E08-45FF-B0CB-F8E570F84379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F73F-1FA7-474C-A5AA-FB791494A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31-70B1-45C9-92E1-A825F9B1B6C3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0061-CC51-4889-9143-C371949A4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61933-14A0-44A9-BEC5-FF974DA7485C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DF17-C09A-4603-ACE0-20929E579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9B57-ECB7-4B75-8330-5BF6E8810540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4FB9-14A2-44BC-BEBC-DA25738FF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EB56F-2230-4156-B4B6-EE46F54B0BA4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E9B3-6744-40B0-8D74-50B21686B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E29E0-9855-45DB-8A17-AA7C77E7842E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3D36-42B5-4BE0-939C-1275B8FED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B3B0-C749-439C-828A-60B90059CE17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BD94-F163-423F-8ED7-C29DF9EE3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8CA0C-AAB2-49FB-A1F8-718EC5C13920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8098-6096-4AB6-A9D8-C20690C4E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F7B948-711F-4923-88DE-7E12CA2C89AA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36C6C3-CCCD-4EA8-AB33-4622AF74F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5.png"/><Relationship Id="rId4" Type="http://schemas.openxmlformats.org/officeDocument/2006/relationships/image" Target="../media/image4.png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erbul@1c-bitrix.ru" TargetMode="External"/><Relationship Id="rId5" Type="http://schemas.openxmlformats.org/officeDocument/2006/relationships/image" Target="../media/image6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11113" y="2349500"/>
            <a:ext cx="9155113" cy="2159000"/>
          </a:xfrm>
          <a:prstGeom prst="rect">
            <a:avLst/>
          </a:prstGeom>
          <a:solidFill>
            <a:srgbClr val="3260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9038" y="23844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323850" y="2420938"/>
            <a:ext cx="8413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600" dirty="0">
                <a:solidFill>
                  <a:schemeClr val="bg1"/>
                </a:solidFill>
              </a:rPr>
              <a:t>Организация инфраструктуры </a:t>
            </a:r>
            <a:r>
              <a:rPr lang="ru-RU" sz="3600" dirty="0" smtClean="0">
                <a:solidFill>
                  <a:schemeClr val="bg1"/>
                </a:solidFill>
              </a:rPr>
              <a:t>разработки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341" name="Прямоугольник 3"/>
          <p:cNvSpPr>
            <a:spLocks noChangeArrowheads="1"/>
          </p:cNvSpPr>
          <p:nvPr/>
        </p:nvSpPr>
        <p:spPr bwMode="auto">
          <a:xfrm>
            <a:off x="179388" y="4797425"/>
            <a:ext cx="87042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dirty="0"/>
              <a:t>Александр Сербул</a:t>
            </a:r>
          </a:p>
          <a:p>
            <a:pPr algn="r"/>
            <a:r>
              <a:rPr lang="ru-RU" sz="2000" dirty="0"/>
              <a:t>Руководитель направления контроля качества интеграции и внедрений 1С-Битрикс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800" b="1">
                <a:latin typeface="Calibri" pitchFamily="34" charset="0"/>
              </a:rPr>
              <a:t>PhpStorm</a:t>
            </a:r>
          </a:p>
        </p:txBody>
      </p:sp>
      <p:pic>
        <p:nvPicPr>
          <p:cNvPr id="7475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63563" y="1079500"/>
            <a:ext cx="8353425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000"/>
              <a:t>Связь с удаленными серверами, контроль версий</a:t>
            </a:r>
          </a:p>
        </p:txBody>
      </p:sp>
      <p:pic>
        <p:nvPicPr>
          <p:cNvPr id="74761" name="Picture 9" descr="шторм - депло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2060575"/>
            <a:ext cx="6878637" cy="35147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>
                <a:latin typeface="Calibri" pitchFamily="34" charset="0"/>
              </a:rPr>
              <a:t>Среды разработки</a:t>
            </a:r>
            <a:r>
              <a:rPr lang="en-US" sz="2800" b="1">
                <a:latin typeface="Calibri" pitchFamily="34" charset="0"/>
              </a:rPr>
              <a:t> – Zend Studio</a:t>
            </a:r>
          </a:p>
        </p:txBody>
      </p:sp>
      <p:pic>
        <p:nvPicPr>
          <p:cNvPr id="37892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1196975"/>
            <a:ext cx="6630988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>
                <a:latin typeface="Calibri" pitchFamily="34" charset="0"/>
              </a:rPr>
              <a:t>Среды разработки</a:t>
            </a:r>
            <a:r>
              <a:rPr lang="en-US" sz="2800" b="1">
                <a:latin typeface="Calibri" pitchFamily="34" charset="0"/>
              </a:rPr>
              <a:t> – Eclipse PDT</a:t>
            </a:r>
          </a:p>
        </p:txBody>
      </p:sp>
      <p:pic>
        <p:nvPicPr>
          <p:cNvPr id="3994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6725" y="1196975"/>
            <a:ext cx="60579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 dirty="0">
                <a:latin typeface="Calibri" pitchFamily="34" charset="0"/>
              </a:rPr>
              <a:t>Среды разработки</a:t>
            </a:r>
            <a:r>
              <a:rPr lang="en-US" sz="2800" b="1" dirty="0">
                <a:latin typeface="Calibri" pitchFamily="34" charset="0"/>
              </a:rPr>
              <a:t> – </a:t>
            </a:r>
            <a:r>
              <a:rPr lang="en-US" sz="2800" b="1" dirty="0" err="1" smtClean="0">
                <a:latin typeface="Calibri" pitchFamily="34" charset="0"/>
              </a:rPr>
              <a:t>PhpED</a:t>
            </a:r>
            <a:endParaRPr lang="en-US" sz="2800" b="1" dirty="0">
              <a:latin typeface="Calibri" pitchFamily="34" charset="0"/>
            </a:endParaRPr>
          </a:p>
        </p:txBody>
      </p:sp>
      <p:pic>
        <p:nvPicPr>
          <p:cNvPr id="3994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87" y="1063512"/>
            <a:ext cx="7349226" cy="53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31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>
                <a:latin typeface="Calibri" pitchFamily="34" charset="0"/>
              </a:rPr>
              <a:t>Где писать код?</a:t>
            </a:r>
            <a:endParaRPr lang="en-US" sz="2800" b="1">
              <a:latin typeface="Calibri" pitchFamily="34" charset="0"/>
            </a:endParaRPr>
          </a:p>
        </p:txBody>
      </p:sp>
      <p:pic>
        <p:nvPicPr>
          <p:cNvPr id="76805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63563" y="957263"/>
            <a:ext cx="8353425" cy="1920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ru-RU" sz="2000"/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ru-RU" sz="2000"/>
              <a:t>Выжимайте из </a:t>
            </a:r>
            <a:r>
              <a:rPr lang="en-US" sz="2000"/>
              <a:t>IDE – </a:t>
            </a:r>
            <a:r>
              <a:rPr lang="ru-RU" sz="2000"/>
              <a:t>максимум удобных и полезных вещей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ru-RU" sz="2000"/>
              <a:t>Систематизируйте настройки </a:t>
            </a:r>
            <a:r>
              <a:rPr lang="en-US" sz="2000"/>
              <a:t>IDE </a:t>
            </a:r>
            <a:r>
              <a:rPr lang="ru-RU" sz="2000"/>
              <a:t>у разработчиков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ru-RU" sz="2000"/>
              <a:t>«Скупой платит дважды»</a:t>
            </a:r>
          </a:p>
        </p:txBody>
      </p:sp>
      <p:pic>
        <p:nvPicPr>
          <p:cNvPr id="76807" name="Picture 7" descr="зенд студия - лог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365625"/>
            <a:ext cx="2551113" cy="454025"/>
          </a:xfrm>
          <a:prstGeom prst="rect">
            <a:avLst/>
          </a:prstGeom>
          <a:noFill/>
        </p:spPr>
      </p:pic>
      <p:pic>
        <p:nvPicPr>
          <p:cNvPr id="76808" name="Picture 8" descr="пхп шторм - лог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3644900"/>
            <a:ext cx="2112963" cy="495300"/>
          </a:xfrm>
          <a:prstGeom prst="rect">
            <a:avLst/>
          </a:prstGeom>
          <a:noFill/>
        </p:spPr>
      </p:pic>
      <p:pic>
        <p:nvPicPr>
          <p:cNvPr id="76809" name="Picture 9" descr="эклипс - лог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4292600"/>
            <a:ext cx="1512888" cy="730250"/>
          </a:xfrm>
          <a:prstGeom prst="rect">
            <a:avLst/>
          </a:prstGeom>
          <a:noFill/>
        </p:spPr>
      </p:pic>
      <p:sp>
        <p:nvSpPr>
          <p:cNvPr id="2" name="TextBox 22"/>
          <p:cNvSpPr txBox="1"/>
          <p:nvPr/>
        </p:nvSpPr>
        <p:spPr>
          <a:xfrm>
            <a:off x="5651500" y="5084763"/>
            <a:ext cx="2665413" cy="411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400" i="1"/>
              <a:t>PHP Development </a:t>
            </a:r>
            <a:r>
              <a:rPr lang="en-US" sz="1400" i="1"/>
              <a:t>T</a:t>
            </a:r>
            <a:r>
              <a:rPr lang="ru-RU" sz="1400" i="1"/>
              <a:t>ools</a:t>
            </a:r>
            <a:r>
              <a:rPr lang="en-US" sz="1400" i="1"/>
              <a:t> (PDT)</a:t>
            </a:r>
            <a:endParaRPr lang="ru-RU" sz="1400" i="1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6" r="25770" b="42260"/>
          <a:stretch/>
        </p:blipFill>
        <p:spPr>
          <a:xfrm>
            <a:off x="3804443" y="4793059"/>
            <a:ext cx="1343025" cy="16994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latin typeface="Calibri" pitchFamily="34" charset="0"/>
              </a:rPr>
              <a:t>Среды разработки</a:t>
            </a:r>
            <a:endParaRPr lang="en-US" sz="2200" b="1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200" b="1" dirty="0">
                <a:latin typeface="Calibri" pitchFamily="34" charset="0"/>
              </a:rPr>
              <a:t>для </a:t>
            </a:r>
            <a:r>
              <a:rPr lang="en-US" sz="2200" b="1" dirty="0">
                <a:latin typeface="Calibri" pitchFamily="34" charset="0"/>
              </a:rPr>
              <a:t>PHP/HTML/JS – </a:t>
            </a:r>
            <a:r>
              <a:rPr lang="ru-RU" sz="2200" b="1" dirty="0" smtClean="0">
                <a:latin typeface="Calibri" pitchFamily="34" charset="0"/>
              </a:rPr>
              <a:t>и </a:t>
            </a:r>
            <a:r>
              <a:rPr lang="ru-RU" sz="2200" b="1" dirty="0" err="1" smtClean="0">
                <a:latin typeface="Calibri" pitchFamily="34" charset="0"/>
              </a:rPr>
              <a:t>Битрикс</a:t>
            </a:r>
            <a:endParaRPr lang="en-US" sz="2200" b="1" dirty="0">
              <a:latin typeface="Calibri" pitchFamily="34" charset="0"/>
            </a:endParaRPr>
          </a:p>
        </p:txBody>
      </p:sp>
      <p:pic>
        <p:nvPicPr>
          <p:cNvPr id="4198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63563" y="1341438"/>
            <a:ext cx="8353425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 dirty="0"/>
              <a:t>Не добавляйте </a:t>
            </a:r>
            <a:r>
              <a:rPr lang="ru-RU" sz="2000" dirty="0" err="1"/>
              <a:t>Битрикс</a:t>
            </a:r>
            <a:r>
              <a:rPr lang="ru-RU" sz="2000" dirty="0"/>
              <a:t> в контроль версий!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 dirty="0"/>
              <a:t>Используйте </a:t>
            </a:r>
            <a:r>
              <a:rPr lang="en-US" sz="2000" dirty="0"/>
              <a:t>IDE </a:t>
            </a:r>
            <a:r>
              <a:rPr lang="ru-RU" sz="2000" dirty="0"/>
              <a:t>для своего </a:t>
            </a:r>
            <a:r>
              <a:rPr lang="ru-RU" sz="2000" dirty="0" err="1"/>
              <a:t>репозитория</a:t>
            </a:r>
            <a:r>
              <a:rPr lang="ru-RU" sz="2000" dirty="0"/>
              <a:t>, модулей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 dirty="0"/>
              <a:t>Обновляйте </a:t>
            </a:r>
            <a:r>
              <a:rPr lang="ru-RU" sz="2000" dirty="0" err="1"/>
              <a:t>Битрикс</a:t>
            </a:r>
            <a:r>
              <a:rPr lang="ru-RU" sz="2000" dirty="0"/>
              <a:t> – отдельно, как </a:t>
            </a:r>
            <a:r>
              <a:rPr lang="ru-RU" sz="2000" dirty="0" smtClean="0"/>
              <a:t>«библиотеку»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 dirty="0"/>
              <a:t>Для контента и файлов прав – делаем инкрементальный </a:t>
            </a:r>
            <a:r>
              <a:rPr lang="ru-RU" sz="2000" dirty="0" err="1"/>
              <a:t>бэкап</a:t>
            </a:r>
            <a:endParaRPr lang="ru-RU" sz="2000" dirty="0"/>
          </a:p>
          <a:p>
            <a:pPr marL="342900" indent="-342900">
              <a:lnSpc>
                <a:spcPct val="150000"/>
              </a:lnSpc>
            </a:pPr>
            <a:endParaRPr lang="ru-RU" sz="2000" dirty="0"/>
          </a:p>
          <a:p>
            <a:pPr marL="342900" indent="-342900">
              <a:lnSpc>
                <a:spcPct val="150000"/>
              </a:lnSpc>
            </a:pPr>
            <a:r>
              <a:rPr lang="ru-RU" sz="2000" dirty="0"/>
              <a:t>Очень нужна интеграция </a:t>
            </a:r>
            <a:r>
              <a:rPr lang="ru-RU" sz="2000" dirty="0" err="1"/>
              <a:t>Битрикс</a:t>
            </a:r>
            <a:r>
              <a:rPr lang="ru-RU" sz="2000" dirty="0"/>
              <a:t> в </a:t>
            </a:r>
            <a:r>
              <a:rPr lang="en-US" sz="2000" dirty="0"/>
              <a:t>IDE</a:t>
            </a:r>
            <a:r>
              <a:rPr lang="ru-RU" sz="2000" dirty="0"/>
              <a:t>.</a:t>
            </a:r>
          </a:p>
          <a:p>
            <a:pPr marL="342900" indent="-342900">
              <a:lnSpc>
                <a:spcPct val="150000"/>
              </a:lnSpc>
            </a:pP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err="1" smtClean="0">
                <a:latin typeface="Calibri" pitchFamily="34" charset="0"/>
              </a:rPr>
              <a:t>Битрикс</a:t>
            </a:r>
            <a:r>
              <a:rPr lang="ru-RU" sz="2200" b="1" dirty="0" smtClean="0">
                <a:latin typeface="Calibri" pitchFamily="34" charset="0"/>
              </a:rPr>
              <a:t> и </a:t>
            </a:r>
            <a:r>
              <a:rPr lang="en-US" sz="2200" b="1" dirty="0" smtClean="0">
                <a:latin typeface="Calibri" pitchFamily="34" charset="0"/>
              </a:rPr>
              <a:t>IDE</a:t>
            </a:r>
            <a:endParaRPr lang="en-US" sz="2200" b="1" dirty="0">
              <a:latin typeface="Calibri" pitchFamily="34" charset="0"/>
            </a:endParaRPr>
          </a:p>
        </p:txBody>
      </p:sp>
      <p:pic>
        <p:nvPicPr>
          <p:cNvPr id="4198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63563" y="1341438"/>
            <a:ext cx="8353425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 dirty="0" smtClean="0"/>
              <a:t>В </a:t>
            </a:r>
            <a:r>
              <a:rPr lang="ru-RU" sz="2000" dirty="0" err="1" smtClean="0"/>
              <a:t>Битрикс</a:t>
            </a:r>
            <a:r>
              <a:rPr lang="ru-RU" sz="2000" dirty="0" smtClean="0"/>
              <a:t> – МНОООГО кода</a:t>
            </a:r>
            <a:r>
              <a:rPr lang="ru-RU" sz="2000" dirty="0"/>
              <a:t> </a:t>
            </a:r>
            <a:r>
              <a:rPr lang="ru-RU" sz="2000" dirty="0" smtClean="0"/>
              <a:t>и файлов!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en-US" sz="2000" dirty="0" smtClean="0"/>
              <a:t>IDE </a:t>
            </a:r>
            <a:r>
              <a:rPr lang="ru-RU" sz="2000" dirty="0" smtClean="0"/>
              <a:t>и индексация файлов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 dirty="0" smtClean="0"/>
              <a:t>Подсветка классов и функций </a:t>
            </a:r>
            <a:r>
              <a:rPr lang="ru-RU" sz="2000" dirty="0" err="1" smtClean="0"/>
              <a:t>Битрикс</a:t>
            </a:r>
            <a:r>
              <a:rPr lang="ru-RU" sz="2000" dirty="0" smtClean="0"/>
              <a:t> </a:t>
            </a:r>
            <a:r>
              <a:rPr lang="en-US" sz="2000" dirty="0" err="1" smtClean="0"/>
              <a:t>vs</a:t>
            </a:r>
            <a:r>
              <a:rPr lang="en-US" sz="2000" dirty="0" smtClean="0"/>
              <a:t> online help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 dirty="0" smtClean="0"/>
              <a:t>Где разрабатывать – </a:t>
            </a:r>
            <a:r>
              <a:rPr lang="en-US" sz="2000" dirty="0" smtClean="0"/>
              <a:t>windows, </a:t>
            </a:r>
            <a:r>
              <a:rPr lang="en-US" sz="2000" dirty="0" err="1" smtClean="0"/>
              <a:t>linux</a:t>
            </a:r>
            <a:r>
              <a:rPr lang="en-US" sz="2000" dirty="0" smtClean="0"/>
              <a:t>, </a:t>
            </a:r>
            <a:r>
              <a:rPr lang="ru-RU" sz="2000" dirty="0" err="1" smtClean="0"/>
              <a:t>виртуалки</a:t>
            </a:r>
            <a:r>
              <a:rPr lang="ru-RU" sz="2000" dirty="0" smtClean="0"/>
              <a:t>, серверы …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3150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9" y="166687"/>
            <a:ext cx="5760888" cy="8715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err="1" smtClean="0">
                <a:latin typeface="Calibri" pitchFamily="34" charset="0"/>
              </a:rPr>
              <a:t>Битрикс</a:t>
            </a:r>
            <a:r>
              <a:rPr lang="ru-RU" sz="2200" b="1" dirty="0" smtClean="0">
                <a:latin typeface="Calibri" pitchFamily="34" charset="0"/>
              </a:rPr>
              <a:t> и </a:t>
            </a:r>
            <a:r>
              <a:rPr lang="en-US" sz="2200" b="1" dirty="0" smtClean="0">
                <a:latin typeface="Calibri" pitchFamily="34" charset="0"/>
              </a:rPr>
              <a:t>IDE. </a:t>
            </a:r>
            <a:r>
              <a:rPr lang="ru-RU" sz="2200" b="1" dirty="0" smtClean="0">
                <a:latin typeface="Calibri" pitchFamily="34" charset="0"/>
              </a:rPr>
              <a:t>«Персональный сервер разработчика»</a:t>
            </a:r>
            <a:endParaRPr lang="en-US" sz="2200" b="1" dirty="0">
              <a:latin typeface="Calibri" pitchFamily="34" charset="0"/>
            </a:endParaRPr>
          </a:p>
        </p:txBody>
      </p:sp>
      <p:pic>
        <p:nvPicPr>
          <p:cNvPr id="4198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63563" y="1341438"/>
            <a:ext cx="8353425" cy="496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99629" y="1965761"/>
            <a:ext cx="1451558" cy="7984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Среда выполнения</a:t>
            </a:r>
            <a:r>
              <a:rPr lang="en-US" sz="1200" i="1" dirty="0" smtClean="0">
                <a:solidFill>
                  <a:schemeClr val="tx1"/>
                </a:solidFill>
              </a:rPr>
              <a:t> (apache, </a:t>
            </a:r>
            <a:r>
              <a:rPr lang="en-US" sz="1200" i="1" dirty="0" err="1" smtClean="0">
                <a:solidFill>
                  <a:schemeClr val="tx1"/>
                </a:solidFill>
              </a:rPr>
              <a:t>php</a:t>
            </a:r>
            <a:r>
              <a:rPr lang="en-US" sz="1200" i="1" dirty="0" smtClean="0">
                <a:solidFill>
                  <a:schemeClr val="tx1"/>
                </a:solidFill>
              </a:rPr>
              <a:t>-fpm)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431450"/>
            <a:ext cx="1440879" cy="2944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Код веб-проекта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1907704" y="5301208"/>
            <a:ext cx="936104" cy="1080120"/>
          </a:xfrm>
          <a:prstGeom prst="flowChartMagneticDisk">
            <a:avLst/>
          </a:prstGeom>
          <a:solidFill>
            <a:srgbClr val="FFFF0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БД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3861048"/>
            <a:ext cx="2520280" cy="109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Ядро </a:t>
            </a:r>
            <a:r>
              <a:rPr lang="ru-RU" sz="1200" dirty="0" err="1" smtClean="0">
                <a:solidFill>
                  <a:schemeClr val="tx1"/>
                </a:solidFill>
              </a:rPr>
              <a:t>Битрикс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9537" y="2924945"/>
            <a:ext cx="2844744" cy="2160240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Проект </a:t>
            </a:r>
            <a:r>
              <a:rPr lang="en-US" sz="1200" i="1" dirty="0" smtClean="0">
                <a:solidFill>
                  <a:schemeClr val="tx1"/>
                </a:solidFill>
              </a:rPr>
              <a:t>IDE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3563" y="1357623"/>
            <a:ext cx="3576389" cy="504794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Персональный сервер разработчика</a:t>
            </a:r>
            <a:r>
              <a:rPr lang="en-US" sz="1200" i="1" dirty="0" smtClean="0">
                <a:solidFill>
                  <a:schemeClr val="tx1"/>
                </a:solidFill>
              </a:rPr>
              <a:t/>
            </a:r>
            <a:br>
              <a:rPr lang="en-US" sz="1200" i="1" dirty="0" smtClean="0">
                <a:solidFill>
                  <a:schemeClr val="tx1"/>
                </a:solidFill>
              </a:rPr>
            </a:br>
            <a:r>
              <a:rPr lang="ru-RU" sz="1200" i="1" dirty="0" smtClean="0">
                <a:solidFill>
                  <a:schemeClr val="tx1"/>
                </a:solidFill>
              </a:rPr>
              <a:t>(</a:t>
            </a:r>
            <a:r>
              <a:rPr lang="en-US" sz="1200" i="1" dirty="0" smtClean="0">
                <a:solidFill>
                  <a:schemeClr val="tx1"/>
                </a:solidFill>
              </a:rPr>
              <a:t>Windows, Linux</a:t>
            </a:r>
            <a:r>
              <a:rPr lang="ru-RU" sz="1200" i="1" dirty="0" smtClean="0">
                <a:solidFill>
                  <a:schemeClr val="tx1"/>
                </a:solidFill>
              </a:rPr>
              <a:t>)</a:t>
            </a:r>
            <a:endParaRPr lang="ru-RU" sz="1200" i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>
            <a:stCxn id="8" idx="0"/>
            <a:endCxn id="2" idx="2"/>
          </p:cNvCxnSpPr>
          <p:nvPr/>
        </p:nvCxnSpPr>
        <p:spPr>
          <a:xfrm flipH="1" flipV="1">
            <a:off x="1825408" y="2764239"/>
            <a:ext cx="10648" cy="66721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0" idx="2"/>
            <a:endCxn id="3" idx="1"/>
          </p:cNvCxnSpPr>
          <p:nvPr/>
        </p:nvCxnSpPr>
        <p:spPr>
          <a:xfrm>
            <a:off x="2375756" y="4953948"/>
            <a:ext cx="0" cy="34726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43608" y="3270853"/>
            <a:ext cx="4788960" cy="518187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1200" i="1" dirty="0" smtClean="0">
                <a:solidFill>
                  <a:schemeClr val="bg1">
                    <a:lumMod val="75000"/>
                  </a:schemeClr>
                </a:solidFill>
              </a:rPr>
              <a:t>Контроль версий</a:t>
            </a:r>
            <a:endParaRPr lang="ru-RU" sz="12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7200" y="1268760"/>
            <a:ext cx="4175472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dirty="0" smtClean="0"/>
              <a:t>Самая быстрая индексация кода как веб-проекта, так и ядра </a:t>
            </a:r>
            <a:r>
              <a:rPr lang="ru-RU" dirty="0" err="1" smtClean="0"/>
              <a:t>Битрикс</a:t>
            </a:r>
            <a:endParaRPr lang="ru-RU" dirty="0" smtClean="0"/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dirty="0" smtClean="0"/>
              <a:t>Автоматический «</a:t>
            </a:r>
            <a:r>
              <a:rPr lang="ru-RU" dirty="0" err="1" smtClean="0"/>
              <a:t>деплой</a:t>
            </a:r>
            <a:r>
              <a:rPr lang="ru-RU" dirty="0" smtClean="0"/>
              <a:t>» на веб-сервер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814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9" y="166687"/>
            <a:ext cx="5760888" cy="8715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err="1" smtClean="0">
                <a:latin typeface="Calibri" pitchFamily="34" charset="0"/>
              </a:rPr>
              <a:t>Битрикс</a:t>
            </a:r>
            <a:r>
              <a:rPr lang="ru-RU" sz="2200" b="1" dirty="0" smtClean="0">
                <a:latin typeface="Calibri" pitchFamily="34" charset="0"/>
              </a:rPr>
              <a:t> и </a:t>
            </a:r>
            <a:r>
              <a:rPr lang="en-US" sz="2200" b="1" dirty="0" smtClean="0">
                <a:latin typeface="Calibri" pitchFamily="34" charset="0"/>
              </a:rPr>
              <a:t>IDE. </a:t>
            </a:r>
            <a:r>
              <a:rPr lang="ru-RU" sz="2200" b="1" dirty="0" smtClean="0">
                <a:latin typeface="Calibri" pitchFamily="34" charset="0"/>
              </a:rPr>
              <a:t>«Удаленный сервер разработчика – локальные файлы проекта»</a:t>
            </a:r>
            <a:endParaRPr lang="en-US" sz="2200" b="1" dirty="0">
              <a:latin typeface="Calibri" pitchFamily="34" charset="0"/>
            </a:endParaRPr>
          </a:p>
        </p:txBody>
      </p:sp>
      <p:pic>
        <p:nvPicPr>
          <p:cNvPr id="4198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63563" y="1341438"/>
            <a:ext cx="8353425" cy="496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76665" y="1873208"/>
            <a:ext cx="1451558" cy="7984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Среда выполнения</a:t>
            </a:r>
            <a:r>
              <a:rPr lang="en-US" sz="1200" i="1" dirty="0" smtClean="0">
                <a:solidFill>
                  <a:schemeClr val="tx1"/>
                </a:solidFill>
              </a:rPr>
              <a:t> (apache, </a:t>
            </a:r>
            <a:r>
              <a:rPr lang="en-US" sz="1200" i="1" dirty="0" err="1" smtClean="0">
                <a:solidFill>
                  <a:schemeClr val="tx1"/>
                </a:solidFill>
              </a:rPr>
              <a:t>php</a:t>
            </a:r>
            <a:r>
              <a:rPr lang="en-US" sz="1200" i="1" dirty="0" smtClean="0">
                <a:solidFill>
                  <a:schemeClr val="tx1"/>
                </a:solidFill>
              </a:rPr>
              <a:t>-fpm)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92652" y="3338897"/>
            <a:ext cx="1440879" cy="2944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Код веб-проекта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6684740" y="5208655"/>
            <a:ext cx="936104" cy="1080120"/>
          </a:xfrm>
          <a:prstGeom prst="flowChartMagneticDisk">
            <a:avLst/>
          </a:prstGeom>
          <a:solidFill>
            <a:srgbClr val="FFFF0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БД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92652" y="3768495"/>
            <a:ext cx="2520280" cy="109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Ядро </a:t>
            </a:r>
            <a:r>
              <a:rPr lang="ru-RU" sz="1200" dirty="0" err="1" smtClean="0">
                <a:solidFill>
                  <a:schemeClr val="tx1"/>
                </a:solidFill>
              </a:rPr>
              <a:t>Битрикс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40599" y="1265070"/>
            <a:ext cx="3576389" cy="504794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Удаленный сервер разработчика</a:t>
            </a:r>
            <a:r>
              <a:rPr lang="en-US" sz="1200" i="1" dirty="0" smtClean="0">
                <a:solidFill>
                  <a:schemeClr val="tx1"/>
                </a:solidFill>
              </a:rPr>
              <a:t/>
            </a:r>
            <a:br>
              <a:rPr lang="en-US" sz="1200" i="1" dirty="0" smtClean="0">
                <a:solidFill>
                  <a:schemeClr val="tx1"/>
                </a:solidFill>
              </a:rPr>
            </a:br>
            <a:r>
              <a:rPr lang="ru-RU" sz="1200" i="1" dirty="0" smtClean="0">
                <a:solidFill>
                  <a:schemeClr val="tx1"/>
                </a:solidFill>
              </a:rPr>
              <a:t>(</a:t>
            </a:r>
            <a:r>
              <a:rPr lang="en-US" sz="1200" i="1" dirty="0" smtClean="0">
                <a:solidFill>
                  <a:schemeClr val="tx1"/>
                </a:solidFill>
              </a:rPr>
              <a:t>Windows, Linux</a:t>
            </a:r>
            <a:r>
              <a:rPr lang="ru-RU" sz="1200" i="1" dirty="0" smtClean="0">
                <a:solidFill>
                  <a:schemeClr val="tx1"/>
                </a:solidFill>
              </a:rPr>
              <a:t>)</a:t>
            </a:r>
            <a:endParaRPr lang="ru-RU" sz="1200" i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>
            <a:stCxn id="8" idx="0"/>
            <a:endCxn id="2" idx="2"/>
          </p:cNvCxnSpPr>
          <p:nvPr/>
        </p:nvCxnSpPr>
        <p:spPr>
          <a:xfrm flipH="1" flipV="1">
            <a:off x="6602444" y="2671686"/>
            <a:ext cx="10648" cy="66721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0" idx="2"/>
            <a:endCxn id="3" idx="1"/>
          </p:cNvCxnSpPr>
          <p:nvPr/>
        </p:nvCxnSpPr>
        <p:spPr>
          <a:xfrm>
            <a:off x="7152792" y="4861395"/>
            <a:ext cx="0" cy="34726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99592" y="3189089"/>
            <a:ext cx="6652293" cy="518187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chemeClr val="bg1">
                    <a:lumMod val="75000"/>
                  </a:schemeClr>
                </a:solidFill>
              </a:rPr>
              <a:t>Контроль версий</a:t>
            </a:r>
            <a:endParaRPr lang="ru-RU" sz="12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974" y="5320650"/>
            <a:ext cx="41754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7"/>
              </a:buBlip>
            </a:pPr>
            <a:r>
              <a:rPr lang="ru-RU" sz="1200" dirty="0" smtClean="0"/>
              <a:t>Медленное обновление локального ядра </a:t>
            </a:r>
            <a:r>
              <a:rPr lang="ru-RU" sz="1200" dirty="0" err="1" smtClean="0"/>
              <a:t>Битрикс</a:t>
            </a:r>
            <a:r>
              <a:rPr lang="ru-RU" sz="1200" dirty="0" smtClean="0"/>
              <a:t> для подсветки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7"/>
              </a:buBlip>
            </a:pPr>
            <a:r>
              <a:rPr lang="ru-RU" sz="1200" dirty="0" smtClean="0"/>
              <a:t>Тормоза при индексациях по сети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74831" y="3348412"/>
            <a:ext cx="1440879" cy="2944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Код веб-проекта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4831" y="3778010"/>
            <a:ext cx="2520280" cy="109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Ядро </a:t>
            </a:r>
            <a:r>
              <a:rPr lang="ru-RU" sz="1200" dirty="0" err="1" smtClean="0">
                <a:solidFill>
                  <a:schemeClr val="tx1"/>
                </a:solidFill>
              </a:rPr>
              <a:t>Битрикс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8752" y="2841907"/>
            <a:ext cx="2844744" cy="2160240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Проект </a:t>
            </a:r>
            <a:r>
              <a:rPr lang="en-US" sz="1200" i="1" dirty="0" smtClean="0">
                <a:solidFill>
                  <a:schemeClr val="tx1"/>
                </a:solidFill>
              </a:rPr>
              <a:t>IDE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2778" y="2353671"/>
            <a:ext cx="3576389" cy="280352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Рабочее место разработчика</a:t>
            </a:r>
            <a:r>
              <a:rPr lang="en-US" sz="1200" i="1" dirty="0" smtClean="0">
                <a:solidFill>
                  <a:schemeClr val="tx1"/>
                </a:solidFill>
              </a:rPr>
              <a:t/>
            </a:r>
            <a:br>
              <a:rPr lang="en-US" sz="1200" i="1" dirty="0" smtClean="0">
                <a:solidFill>
                  <a:schemeClr val="tx1"/>
                </a:solidFill>
              </a:rPr>
            </a:br>
            <a:r>
              <a:rPr lang="ru-RU" sz="1200" i="1" dirty="0" smtClean="0">
                <a:solidFill>
                  <a:schemeClr val="tx1"/>
                </a:solidFill>
              </a:rPr>
              <a:t>(</a:t>
            </a:r>
            <a:r>
              <a:rPr lang="en-US" sz="1200" i="1" dirty="0" smtClean="0">
                <a:solidFill>
                  <a:schemeClr val="tx1"/>
                </a:solidFill>
              </a:rPr>
              <a:t>Windows, Linux</a:t>
            </a:r>
            <a:r>
              <a:rPr lang="ru-RU" sz="1200" i="1" dirty="0" smtClean="0">
                <a:solidFill>
                  <a:schemeClr val="tx1"/>
                </a:solidFill>
              </a:rPr>
              <a:t>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3927099" y="4154499"/>
            <a:ext cx="1440160" cy="846783"/>
          </a:xfrm>
          <a:prstGeom prst="leftRightArrow">
            <a:avLst>
              <a:gd name="adj1" fmla="val 50000"/>
              <a:gd name="adj2" fmla="val 20304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ftp, </a:t>
            </a:r>
            <a:r>
              <a:rPr lang="en-US" sz="1200" i="1" dirty="0" err="1" smtClean="0">
                <a:solidFill>
                  <a:schemeClr val="bg1">
                    <a:lumMod val="75000"/>
                  </a:schemeClr>
                </a:solidFill>
              </a:rPr>
              <a:t>sftp</a:t>
            </a:r>
            <a:endParaRPr lang="ru-RU" sz="12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51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9" y="166687"/>
            <a:ext cx="5760888" cy="8715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err="1" smtClean="0">
                <a:latin typeface="Calibri" pitchFamily="34" charset="0"/>
              </a:rPr>
              <a:t>Битрикс</a:t>
            </a:r>
            <a:r>
              <a:rPr lang="ru-RU" sz="2200" b="1" dirty="0" smtClean="0">
                <a:latin typeface="Calibri" pitchFamily="34" charset="0"/>
              </a:rPr>
              <a:t> и </a:t>
            </a:r>
            <a:r>
              <a:rPr lang="en-US" sz="2200" b="1" dirty="0" smtClean="0">
                <a:latin typeface="Calibri" pitchFamily="34" charset="0"/>
              </a:rPr>
              <a:t>IDE. </a:t>
            </a:r>
            <a:r>
              <a:rPr lang="ru-RU" sz="2200" b="1" dirty="0" smtClean="0">
                <a:latin typeface="Calibri" pitchFamily="34" charset="0"/>
              </a:rPr>
              <a:t>«Удаленный сервер разработчика»</a:t>
            </a:r>
            <a:endParaRPr lang="en-US" sz="2200" b="1" dirty="0">
              <a:latin typeface="Calibri" pitchFamily="34" charset="0"/>
            </a:endParaRPr>
          </a:p>
        </p:txBody>
      </p:sp>
      <p:pic>
        <p:nvPicPr>
          <p:cNvPr id="4198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63563" y="1341438"/>
            <a:ext cx="8353425" cy="496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76665" y="1873208"/>
            <a:ext cx="1451558" cy="7984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Среда выполнения</a:t>
            </a:r>
            <a:r>
              <a:rPr lang="en-US" sz="1200" i="1" dirty="0" smtClean="0">
                <a:solidFill>
                  <a:schemeClr val="tx1"/>
                </a:solidFill>
              </a:rPr>
              <a:t> (apache, </a:t>
            </a:r>
            <a:r>
              <a:rPr lang="en-US" sz="1200" i="1" dirty="0" err="1" smtClean="0">
                <a:solidFill>
                  <a:schemeClr val="tx1"/>
                </a:solidFill>
              </a:rPr>
              <a:t>php</a:t>
            </a:r>
            <a:r>
              <a:rPr lang="en-US" sz="1200" i="1" dirty="0" smtClean="0">
                <a:solidFill>
                  <a:schemeClr val="tx1"/>
                </a:solidFill>
              </a:rPr>
              <a:t>-fpm)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92652" y="3338897"/>
            <a:ext cx="1440879" cy="2944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Код веб-проекта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6684740" y="5208655"/>
            <a:ext cx="936104" cy="1080120"/>
          </a:xfrm>
          <a:prstGeom prst="flowChartMagneticDisk">
            <a:avLst/>
          </a:prstGeom>
          <a:solidFill>
            <a:srgbClr val="FFFF0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БД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92652" y="3768495"/>
            <a:ext cx="2520280" cy="109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Ядро </a:t>
            </a:r>
            <a:r>
              <a:rPr lang="ru-RU" sz="1200" dirty="0" err="1" smtClean="0">
                <a:solidFill>
                  <a:schemeClr val="tx1"/>
                </a:solidFill>
              </a:rPr>
              <a:t>Битрикс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40599" y="1265070"/>
            <a:ext cx="3576389" cy="504794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Удаленный сервер разработчика</a:t>
            </a:r>
            <a:r>
              <a:rPr lang="en-US" sz="1200" i="1" dirty="0" smtClean="0">
                <a:solidFill>
                  <a:schemeClr val="tx1"/>
                </a:solidFill>
              </a:rPr>
              <a:t/>
            </a:r>
            <a:br>
              <a:rPr lang="en-US" sz="1200" i="1" dirty="0" smtClean="0">
                <a:solidFill>
                  <a:schemeClr val="tx1"/>
                </a:solidFill>
              </a:rPr>
            </a:br>
            <a:r>
              <a:rPr lang="ru-RU" sz="1200" i="1" dirty="0" smtClean="0">
                <a:solidFill>
                  <a:schemeClr val="tx1"/>
                </a:solidFill>
              </a:rPr>
              <a:t>(</a:t>
            </a:r>
            <a:r>
              <a:rPr lang="en-US" sz="1200" i="1" dirty="0" smtClean="0">
                <a:solidFill>
                  <a:schemeClr val="tx1"/>
                </a:solidFill>
              </a:rPr>
              <a:t>Windows, Linux</a:t>
            </a:r>
            <a:r>
              <a:rPr lang="ru-RU" sz="1200" i="1" dirty="0" smtClean="0">
                <a:solidFill>
                  <a:schemeClr val="tx1"/>
                </a:solidFill>
              </a:rPr>
              <a:t>)</a:t>
            </a:r>
            <a:endParaRPr lang="ru-RU" sz="1200" i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>
            <a:stCxn id="8" idx="0"/>
            <a:endCxn id="2" idx="2"/>
          </p:cNvCxnSpPr>
          <p:nvPr/>
        </p:nvCxnSpPr>
        <p:spPr>
          <a:xfrm flipH="1" flipV="1">
            <a:off x="6602444" y="2671686"/>
            <a:ext cx="10648" cy="66721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0" idx="2"/>
            <a:endCxn id="3" idx="1"/>
          </p:cNvCxnSpPr>
          <p:nvPr/>
        </p:nvCxnSpPr>
        <p:spPr>
          <a:xfrm>
            <a:off x="7152792" y="4861395"/>
            <a:ext cx="0" cy="34726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283968" y="3189089"/>
            <a:ext cx="3267917" cy="518187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i="1" dirty="0" smtClean="0">
                <a:solidFill>
                  <a:schemeClr val="bg1">
                    <a:lumMod val="75000"/>
                  </a:schemeClr>
                </a:solidFill>
              </a:rPr>
              <a:t>Контроль версий</a:t>
            </a:r>
            <a:endParaRPr lang="ru-RU" sz="12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974" y="5320650"/>
            <a:ext cx="4175472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7"/>
              </a:buBlip>
            </a:pPr>
            <a:r>
              <a:rPr lang="ru-RU" sz="1200" dirty="0" smtClean="0"/>
              <a:t>Тормоза при индексациях по сети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88752" y="2841907"/>
            <a:ext cx="7815696" cy="2160240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Проект </a:t>
            </a:r>
            <a:r>
              <a:rPr lang="en-US" sz="1200" i="1" dirty="0" smtClean="0">
                <a:solidFill>
                  <a:schemeClr val="tx1"/>
                </a:solidFill>
              </a:rPr>
              <a:t>IDE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2778" y="2353671"/>
            <a:ext cx="3576389" cy="280352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Рабочее место разработчика</a:t>
            </a:r>
            <a:r>
              <a:rPr lang="en-US" sz="1200" i="1" dirty="0" smtClean="0">
                <a:solidFill>
                  <a:schemeClr val="tx1"/>
                </a:solidFill>
              </a:rPr>
              <a:t/>
            </a:r>
            <a:br>
              <a:rPr lang="en-US" sz="1200" i="1" dirty="0" smtClean="0">
                <a:solidFill>
                  <a:schemeClr val="tx1"/>
                </a:solidFill>
              </a:rPr>
            </a:br>
            <a:r>
              <a:rPr lang="ru-RU" sz="1200" i="1" dirty="0" smtClean="0">
                <a:solidFill>
                  <a:schemeClr val="tx1"/>
                </a:solidFill>
              </a:rPr>
              <a:t>(</a:t>
            </a:r>
            <a:r>
              <a:rPr lang="en-US" sz="1200" i="1" dirty="0" smtClean="0">
                <a:solidFill>
                  <a:schemeClr val="tx1"/>
                </a:solidFill>
              </a:rPr>
              <a:t>Windows, Linux</a:t>
            </a:r>
            <a:r>
              <a:rPr lang="ru-RU" sz="1200" i="1" dirty="0" smtClean="0">
                <a:solidFill>
                  <a:schemeClr val="tx1"/>
                </a:solidFill>
              </a:rPr>
              <a:t>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4283968" y="3933056"/>
            <a:ext cx="1440160" cy="846783"/>
          </a:xfrm>
          <a:prstGeom prst="leftRightArrow">
            <a:avLst>
              <a:gd name="adj1" fmla="val 50000"/>
              <a:gd name="adj2" fmla="val 20304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ftp,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ssh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, shared disk</a:t>
            </a:r>
            <a:endParaRPr lang="ru-RU" sz="12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0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>
                <a:latin typeface="Calibri" pitchFamily="34" charset="0"/>
              </a:rPr>
              <a:t>Цели</a:t>
            </a:r>
            <a:endParaRPr lang="en-US" sz="2800" b="1">
              <a:latin typeface="Calibri" pitchFamily="34" charset="0"/>
            </a:endParaRPr>
          </a:p>
        </p:txBody>
      </p:sp>
      <p:pic>
        <p:nvPicPr>
          <p:cNvPr id="1536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63563" y="1341438"/>
            <a:ext cx="8353425" cy="3835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ru-RU" sz="2000"/>
          </a:p>
          <a:p>
            <a:pPr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 </a:t>
            </a:r>
            <a:r>
              <a:rPr lang="ru-RU" sz="2400"/>
              <a:t>Поговорить – как бывает и как правильнее и почему</a:t>
            </a:r>
          </a:p>
          <a:p>
            <a:pPr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400"/>
              <a:t> Обсудить и выбрать современные адекватные инструменты</a:t>
            </a:r>
          </a:p>
          <a:p>
            <a:pPr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400"/>
              <a:t> Создать эффективную структуру разработки – в зависимости от типа и размеров веб-системы </a:t>
            </a:r>
          </a:p>
          <a:p>
            <a:pPr>
              <a:lnSpc>
                <a:spcPct val="150000"/>
              </a:lnSpc>
            </a:pPr>
            <a:endParaRPr lang="ru-RU" sz="2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9" y="188640"/>
            <a:ext cx="5760888" cy="8715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err="1" smtClean="0">
                <a:latin typeface="Calibri" pitchFamily="34" charset="0"/>
              </a:rPr>
              <a:t>Битрикс</a:t>
            </a:r>
            <a:r>
              <a:rPr lang="ru-RU" sz="2200" b="1" dirty="0" smtClean="0">
                <a:latin typeface="Calibri" pitchFamily="34" charset="0"/>
              </a:rPr>
              <a:t> и </a:t>
            </a:r>
            <a:r>
              <a:rPr lang="en-US" sz="2200" b="1" dirty="0" smtClean="0">
                <a:latin typeface="Calibri" pitchFamily="34" charset="0"/>
              </a:rPr>
              <a:t>IDE. </a:t>
            </a:r>
            <a:r>
              <a:rPr lang="ru-RU" sz="2200" b="1" dirty="0" smtClean="0">
                <a:latin typeface="Calibri" pitchFamily="34" charset="0"/>
              </a:rPr>
              <a:t>«Удаленный сервер разработчика –локальные файлы проекта»</a:t>
            </a:r>
            <a:endParaRPr lang="en-US" sz="2200" b="1" dirty="0">
              <a:latin typeface="Calibri" pitchFamily="34" charset="0"/>
            </a:endParaRPr>
          </a:p>
        </p:txBody>
      </p:sp>
      <p:pic>
        <p:nvPicPr>
          <p:cNvPr id="4198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63563" y="1341438"/>
            <a:ext cx="8353425" cy="496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76665" y="1873208"/>
            <a:ext cx="1451558" cy="7984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Среда выполнения</a:t>
            </a:r>
            <a:r>
              <a:rPr lang="en-US" sz="1200" i="1" dirty="0" smtClean="0">
                <a:solidFill>
                  <a:schemeClr val="tx1"/>
                </a:solidFill>
              </a:rPr>
              <a:t> (apache, </a:t>
            </a:r>
            <a:r>
              <a:rPr lang="en-US" sz="1200" i="1" dirty="0" err="1" smtClean="0">
                <a:solidFill>
                  <a:schemeClr val="tx1"/>
                </a:solidFill>
              </a:rPr>
              <a:t>php</a:t>
            </a:r>
            <a:r>
              <a:rPr lang="en-US" sz="1200" i="1" dirty="0" smtClean="0">
                <a:solidFill>
                  <a:schemeClr val="tx1"/>
                </a:solidFill>
              </a:rPr>
              <a:t>-fpm)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92652" y="3338897"/>
            <a:ext cx="1440879" cy="2944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Код веб-проекта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6684740" y="5208655"/>
            <a:ext cx="936104" cy="1080120"/>
          </a:xfrm>
          <a:prstGeom prst="flowChartMagneticDisk">
            <a:avLst/>
          </a:prstGeom>
          <a:solidFill>
            <a:srgbClr val="FFFF0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БД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92652" y="3768495"/>
            <a:ext cx="2520280" cy="109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Ядро </a:t>
            </a:r>
            <a:r>
              <a:rPr lang="ru-RU" sz="1200" dirty="0" err="1" smtClean="0">
                <a:solidFill>
                  <a:schemeClr val="tx1"/>
                </a:solidFill>
              </a:rPr>
              <a:t>Битрикс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40599" y="1265070"/>
            <a:ext cx="3576389" cy="504794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Удаленный сервер разработчика</a:t>
            </a:r>
            <a:r>
              <a:rPr lang="en-US" sz="1200" i="1" dirty="0" smtClean="0">
                <a:solidFill>
                  <a:schemeClr val="tx1"/>
                </a:solidFill>
              </a:rPr>
              <a:t/>
            </a:r>
            <a:br>
              <a:rPr lang="en-US" sz="1200" i="1" dirty="0" smtClean="0">
                <a:solidFill>
                  <a:schemeClr val="tx1"/>
                </a:solidFill>
              </a:rPr>
            </a:br>
            <a:r>
              <a:rPr lang="ru-RU" sz="1200" i="1" dirty="0" smtClean="0">
                <a:solidFill>
                  <a:schemeClr val="tx1"/>
                </a:solidFill>
              </a:rPr>
              <a:t>(</a:t>
            </a:r>
            <a:r>
              <a:rPr lang="en-US" sz="1200" i="1" dirty="0" smtClean="0">
                <a:solidFill>
                  <a:schemeClr val="tx1"/>
                </a:solidFill>
              </a:rPr>
              <a:t>Windows, Linux</a:t>
            </a:r>
            <a:r>
              <a:rPr lang="ru-RU" sz="1200" i="1" dirty="0" smtClean="0">
                <a:solidFill>
                  <a:schemeClr val="tx1"/>
                </a:solidFill>
              </a:rPr>
              <a:t>)</a:t>
            </a:r>
            <a:endParaRPr lang="ru-RU" sz="1200" i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>
            <a:stCxn id="8" idx="0"/>
            <a:endCxn id="2" idx="2"/>
          </p:cNvCxnSpPr>
          <p:nvPr/>
        </p:nvCxnSpPr>
        <p:spPr>
          <a:xfrm flipH="1" flipV="1">
            <a:off x="6602444" y="2671686"/>
            <a:ext cx="10648" cy="66721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0" idx="2"/>
            <a:endCxn id="3" idx="1"/>
          </p:cNvCxnSpPr>
          <p:nvPr/>
        </p:nvCxnSpPr>
        <p:spPr>
          <a:xfrm>
            <a:off x="7152792" y="4861395"/>
            <a:ext cx="0" cy="34726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99592" y="3189089"/>
            <a:ext cx="6652293" cy="518187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chemeClr val="bg1">
                    <a:lumMod val="75000"/>
                  </a:schemeClr>
                </a:solidFill>
              </a:rPr>
              <a:t>Контроль версий</a:t>
            </a:r>
            <a:endParaRPr lang="ru-RU" sz="12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974" y="5320650"/>
            <a:ext cx="41754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1200" dirty="0" smtClean="0"/>
              <a:t>Быстрая индексация веб-проекта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1200" dirty="0" smtClean="0"/>
              <a:t>Нет подсветки ядра </a:t>
            </a:r>
            <a:r>
              <a:rPr lang="ru-RU" sz="1200" dirty="0" err="1" smtClean="0"/>
              <a:t>Битрикс</a:t>
            </a:r>
            <a:r>
              <a:rPr lang="ru-RU" sz="1200" dirty="0" smtClean="0"/>
              <a:t>, но можно зайти в онлайн </a:t>
            </a:r>
            <a:r>
              <a:rPr lang="en-US" sz="1200" dirty="0" err="1" smtClean="0"/>
              <a:t>api</a:t>
            </a:r>
            <a:r>
              <a:rPr lang="ru-RU" sz="1200" dirty="0" smtClean="0"/>
              <a:t> или установить/написать плагин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74831" y="3348412"/>
            <a:ext cx="1440879" cy="2944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Код веб-проекта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8752" y="2841907"/>
            <a:ext cx="2844744" cy="1473038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Проект </a:t>
            </a:r>
            <a:r>
              <a:rPr lang="en-US" sz="1200" i="1" dirty="0" smtClean="0">
                <a:solidFill>
                  <a:schemeClr val="tx1"/>
                </a:solidFill>
              </a:rPr>
              <a:t>IDE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2778" y="2353671"/>
            <a:ext cx="3576389" cy="280352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Рабочее место разработчика</a:t>
            </a:r>
            <a:r>
              <a:rPr lang="en-US" sz="1200" i="1" dirty="0" smtClean="0">
                <a:solidFill>
                  <a:schemeClr val="tx1"/>
                </a:solidFill>
              </a:rPr>
              <a:t/>
            </a:r>
            <a:br>
              <a:rPr lang="en-US" sz="1200" i="1" dirty="0" smtClean="0">
                <a:solidFill>
                  <a:schemeClr val="tx1"/>
                </a:solidFill>
              </a:rPr>
            </a:br>
            <a:r>
              <a:rPr lang="ru-RU" sz="1200" i="1" dirty="0" smtClean="0">
                <a:solidFill>
                  <a:schemeClr val="tx1"/>
                </a:solidFill>
              </a:rPr>
              <a:t>(</a:t>
            </a:r>
            <a:r>
              <a:rPr lang="en-US" sz="1200" i="1" dirty="0" smtClean="0">
                <a:solidFill>
                  <a:schemeClr val="tx1"/>
                </a:solidFill>
              </a:rPr>
              <a:t>Windows, Linux</a:t>
            </a:r>
            <a:r>
              <a:rPr lang="ru-RU" sz="1200" i="1" dirty="0" smtClean="0">
                <a:solidFill>
                  <a:schemeClr val="tx1"/>
                </a:solidFill>
              </a:rPr>
              <a:t>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3779912" y="3779284"/>
            <a:ext cx="1872208" cy="657828"/>
          </a:xfrm>
          <a:prstGeom prst="leftRightArrow">
            <a:avLst>
              <a:gd name="adj1" fmla="val 50000"/>
              <a:gd name="adj2" fmla="val 20304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ftp,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ssh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, shared disk</a:t>
            </a:r>
            <a:endParaRPr lang="ru-RU" sz="12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85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latin typeface="Calibri" pitchFamily="34" charset="0"/>
              </a:rPr>
              <a:t>Интеграция </a:t>
            </a:r>
            <a:r>
              <a:rPr lang="ru-RU" sz="2200" b="1" dirty="0" err="1" smtClean="0">
                <a:latin typeface="Calibri" pitchFamily="34" charset="0"/>
              </a:rPr>
              <a:t>Битрикс</a:t>
            </a:r>
            <a:r>
              <a:rPr lang="ru-RU" sz="2200" b="1" dirty="0" smtClean="0">
                <a:latin typeface="Calibri" pitchFamily="34" charset="0"/>
              </a:rPr>
              <a:t> в </a:t>
            </a:r>
            <a:r>
              <a:rPr lang="en-US" sz="2200" b="1" dirty="0" smtClean="0">
                <a:latin typeface="Calibri" pitchFamily="34" charset="0"/>
              </a:rPr>
              <a:t>IDE - </a:t>
            </a:r>
            <a:r>
              <a:rPr lang="ru-RU" sz="2200" b="1" dirty="0" smtClean="0">
                <a:latin typeface="Calibri" pitchFamily="34" charset="0"/>
              </a:rPr>
              <a:t>пример</a:t>
            </a:r>
            <a:endParaRPr lang="en-US" sz="2200" b="1" dirty="0">
              <a:latin typeface="Calibri" pitchFamily="34" charset="0"/>
            </a:endParaRPr>
          </a:p>
        </p:txBody>
      </p:sp>
      <p:pic>
        <p:nvPicPr>
          <p:cNvPr id="4198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67047" y="1131804"/>
            <a:ext cx="8353425" cy="496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 dirty="0" smtClean="0"/>
              <a:t>Модуль партнера для </a:t>
            </a:r>
            <a:r>
              <a:rPr lang="en-US" sz="2000" dirty="0" err="1" smtClean="0"/>
              <a:t>PhpStorm</a:t>
            </a:r>
            <a:r>
              <a:rPr lang="en-US" sz="2000" dirty="0" smtClean="0"/>
              <a:t> - </a:t>
            </a:r>
            <a:r>
              <a:rPr lang="en-US" sz="2000" b="1" dirty="0" err="1" smtClean="0"/>
              <a:t>BitrixStorm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96" y="1268760"/>
            <a:ext cx="1619476" cy="523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8" y="1777850"/>
            <a:ext cx="4371887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8"/>
            <a:ext cx="4281339" cy="2322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77" y="2423298"/>
            <a:ext cx="3881795" cy="359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98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latin typeface="Calibri" pitchFamily="34" charset="0"/>
              </a:rPr>
              <a:t>Отладка кода</a:t>
            </a:r>
            <a:endParaRPr lang="en-US" sz="2200" b="1" dirty="0">
              <a:latin typeface="Calibri" pitchFamily="34" charset="0"/>
            </a:endParaRPr>
          </a:p>
        </p:txBody>
      </p:sp>
      <p:pic>
        <p:nvPicPr>
          <p:cNvPr id="4198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67047" y="1131804"/>
            <a:ext cx="8353425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en-US" sz="2000" dirty="0" smtClean="0"/>
              <a:t>echo, die – </a:t>
            </a:r>
            <a:r>
              <a:rPr lang="ru-RU" sz="2000" dirty="0" smtClean="0"/>
              <a:t>медленно и чревато ошибками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en-US" sz="2000" dirty="0" err="1"/>
              <a:t>X</a:t>
            </a:r>
            <a:r>
              <a:rPr lang="en-US" sz="2000" dirty="0" err="1" smtClean="0"/>
              <a:t>debug</a:t>
            </a:r>
            <a:r>
              <a:rPr lang="en-US" sz="2000" dirty="0" smtClean="0"/>
              <a:t> – </a:t>
            </a:r>
            <a:r>
              <a:rPr lang="ru-RU" sz="2000" dirty="0" smtClean="0"/>
              <a:t>уже установлен в виртуальной машине </a:t>
            </a:r>
            <a:r>
              <a:rPr lang="en-US" sz="2000" dirty="0" err="1" smtClean="0"/>
              <a:t>Bitrix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Настраиваем </a:t>
            </a:r>
            <a:r>
              <a:rPr lang="en-US" sz="2000" dirty="0" err="1"/>
              <a:t>X</a:t>
            </a:r>
            <a:r>
              <a:rPr lang="en-US" sz="2000" dirty="0" err="1" smtClean="0"/>
              <a:t>debug</a:t>
            </a:r>
            <a:r>
              <a:rPr lang="ru-RU" sz="2000" dirty="0" smtClean="0"/>
              <a:t> на сервере</a:t>
            </a:r>
            <a:r>
              <a:rPr lang="en-US" sz="2000" dirty="0" smtClean="0"/>
              <a:t>:</a:t>
            </a: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55" y="2708920"/>
            <a:ext cx="4105848" cy="9812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0" y="3861048"/>
            <a:ext cx="5896798" cy="241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59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latin typeface="Calibri" pitchFamily="34" charset="0"/>
              </a:rPr>
              <a:t>Отладка кода</a:t>
            </a:r>
            <a:endParaRPr lang="en-US" sz="2200" b="1" dirty="0">
              <a:latin typeface="Calibri" pitchFamily="34" charset="0"/>
            </a:endParaRPr>
          </a:p>
        </p:txBody>
      </p:sp>
      <p:pic>
        <p:nvPicPr>
          <p:cNvPr id="4198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67047" y="908720"/>
            <a:ext cx="83534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 dirty="0" smtClean="0"/>
              <a:t>Устанавливаем </a:t>
            </a:r>
            <a:r>
              <a:rPr lang="en-US" sz="2000" dirty="0" smtClean="0"/>
              <a:t>breakpoints </a:t>
            </a:r>
            <a:r>
              <a:rPr lang="ru-RU" sz="2000" dirty="0" smtClean="0"/>
              <a:t>в скрипте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 dirty="0" smtClean="0"/>
              <a:t>Начинаем сессию отладки (руками или плагином)</a:t>
            </a:r>
            <a:endParaRPr lang="en-US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65015"/>
            <a:ext cx="6343133" cy="16683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7" y="1916832"/>
            <a:ext cx="5499218" cy="29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11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latin typeface="Calibri" pitchFamily="34" charset="0"/>
              </a:rPr>
              <a:t>Отладка кода</a:t>
            </a:r>
            <a:endParaRPr lang="en-US" sz="2200" b="1" dirty="0">
              <a:latin typeface="Calibri" pitchFamily="34" charset="0"/>
            </a:endParaRPr>
          </a:p>
        </p:txBody>
      </p:sp>
      <p:pic>
        <p:nvPicPr>
          <p:cNvPr id="4198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67047" y="908720"/>
            <a:ext cx="83534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 dirty="0" smtClean="0"/>
              <a:t>Отслеживаем значения переменных «в памяти»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 dirty="0" smtClean="0"/>
              <a:t>Меняем значения переменных, добавляем </a:t>
            </a:r>
            <a:r>
              <a:rPr lang="en-US" sz="2000" dirty="0" smtClean="0"/>
              <a:t>watches </a:t>
            </a:r>
            <a:r>
              <a:rPr lang="ru-RU" sz="2000" dirty="0" smtClean="0"/>
              <a:t>и т.п.</a:t>
            </a:r>
            <a:endParaRPr lang="en-US" sz="20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6" y="1988840"/>
            <a:ext cx="5135972" cy="3657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60" y="1988840"/>
            <a:ext cx="3316788" cy="2047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5104"/>
            <a:ext cx="3851704" cy="137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41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latin typeface="Calibri" pitchFamily="34" charset="0"/>
              </a:rPr>
              <a:t>Отладка кода</a:t>
            </a:r>
            <a:endParaRPr lang="en-US" sz="2200" b="1" dirty="0">
              <a:latin typeface="Calibri" pitchFamily="34" charset="0"/>
            </a:endParaRPr>
          </a:p>
        </p:txBody>
      </p:sp>
      <p:pic>
        <p:nvPicPr>
          <p:cNvPr id="4198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67047" y="908720"/>
            <a:ext cx="8353425" cy="958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 dirty="0" smtClean="0"/>
              <a:t>Плагины </a:t>
            </a:r>
            <a:r>
              <a:rPr lang="en-US" sz="2000" dirty="0" err="1" smtClean="0"/>
              <a:t>Xdebug</a:t>
            </a:r>
            <a:r>
              <a:rPr lang="en-US" sz="2000" dirty="0" smtClean="0"/>
              <a:t> </a:t>
            </a:r>
            <a:r>
              <a:rPr lang="ru-RU" sz="2000" dirty="0" smtClean="0"/>
              <a:t>для браузеров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 dirty="0" smtClean="0"/>
              <a:t>Ничего нового, но удобнее, чем вводить ручками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11296"/>
            <a:ext cx="1743090" cy="1512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6" y="2132856"/>
            <a:ext cx="2804642" cy="2008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20" y="3033379"/>
            <a:ext cx="4038574" cy="2216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681704"/>
            <a:ext cx="4248471" cy="14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09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>
                <a:latin typeface="Calibri" pitchFamily="34" charset="0"/>
              </a:rPr>
              <a:t>Управление версиями</a:t>
            </a:r>
            <a:endParaRPr lang="en-US" sz="2800" b="1">
              <a:latin typeface="Calibri" pitchFamily="34" charset="0"/>
            </a:endParaRPr>
          </a:p>
        </p:txBody>
      </p:sp>
      <p:pic>
        <p:nvPicPr>
          <p:cNvPr id="44036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63563" y="1125538"/>
            <a:ext cx="8353425" cy="237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Код – под контролем, можно откатиться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Видно, кто, что и когда делал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Легче добавлять функционал, эксперементировать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Можно добавлять в </a:t>
            </a:r>
            <a:r>
              <a:rPr lang="en-US" sz="2000"/>
              <a:t>VCS </a:t>
            </a:r>
            <a:r>
              <a:rPr lang="ru-RU" sz="2000"/>
              <a:t>– компоненты, шаблоны, модули</a:t>
            </a:r>
            <a:endParaRPr lang="en-US" sz="2000"/>
          </a:p>
          <a:p>
            <a:pPr marL="342900" indent="-342900">
              <a:lnSpc>
                <a:spcPct val="150000"/>
              </a:lnSpc>
            </a:pPr>
            <a:endParaRPr lang="ru-RU" sz="2000"/>
          </a:p>
        </p:txBody>
      </p:sp>
      <p:pic>
        <p:nvPicPr>
          <p:cNvPr id="44038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4432300"/>
            <a:ext cx="15113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Рисунок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3" y="4676775"/>
            <a:ext cx="1303337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Рисунок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84750" y="4070350"/>
            <a:ext cx="1528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Рисунок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55875" y="5199063"/>
            <a:ext cx="32972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>
                <a:latin typeface="Calibri" pitchFamily="34" charset="0"/>
              </a:rPr>
              <a:t>Управление версиями</a:t>
            </a:r>
            <a:endParaRPr lang="en-US" sz="2800" b="1">
              <a:latin typeface="Calibri" pitchFamily="34" charset="0"/>
            </a:endParaRPr>
          </a:p>
        </p:txBody>
      </p:sp>
      <p:pic>
        <p:nvPicPr>
          <p:cNvPr id="80901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7" name="Picture 11" descr="контроль верси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1341438"/>
            <a:ext cx="5788025" cy="44307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395537" y="1316766"/>
            <a:ext cx="74884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AutoNum type="arabicParenR"/>
            </a:pPr>
            <a:r>
              <a:rPr lang="ru-RU" sz="2400" dirty="0" smtClean="0">
                <a:latin typeface="+mn-lt"/>
                <a:sym typeface="Wingdings" panose="05000000000000000000" pitchFamily="2" charset="2"/>
              </a:rPr>
              <a:t>Управление конфигурацией</a:t>
            </a:r>
          </a:p>
          <a:p>
            <a:pPr marL="342900" indent="-342900" eaLnBrk="1" hangingPunct="1">
              <a:buAutoNum type="arabicParenR"/>
            </a:pPr>
            <a:r>
              <a:rPr lang="ru-RU" sz="2400" dirty="0" smtClean="0">
                <a:latin typeface="+mn-lt"/>
                <a:sym typeface="Wingdings" panose="05000000000000000000" pitchFamily="2" charset="2"/>
              </a:rPr>
              <a:t>Ядро </a:t>
            </a: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D7 </a:t>
            </a:r>
            <a:r>
              <a:rPr lang="ru-RU" sz="2400" dirty="0" smtClean="0">
                <a:latin typeface="+mn-lt"/>
                <a:sym typeface="Wingdings" panose="05000000000000000000" pitchFamily="2" charset="2"/>
              </a:rPr>
              <a:t>и контроль версий</a:t>
            </a: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, </a:t>
            </a:r>
            <a:r>
              <a:rPr lang="ru-RU" sz="2400" dirty="0" smtClean="0">
                <a:latin typeface="+mn-lt"/>
                <a:sym typeface="Wingdings" panose="05000000000000000000" pitchFamily="2" charset="2"/>
              </a:rPr>
              <a:t>папка </a:t>
            </a: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“/local”</a:t>
            </a:r>
            <a:endParaRPr lang="ru-RU" sz="2400" dirty="0" smtClean="0">
              <a:latin typeface="+mn-lt"/>
              <a:sym typeface="Wingdings" panose="05000000000000000000" pitchFamily="2" charset="2"/>
            </a:endParaRPr>
          </a:p>
          <a:p>
            <a:pPr marL="342900" indent="-342900" eaLnBrk="1" hangingPunct="1">
              <a:buAutoNum type="arabicParenR"/>
            </a:pPr>
            <a:r>
              <a:rPr lang="ru-RU" sz="2400" dirty="0" smtClean="0">
                <a:latin typeface="+mn-lt"/>
                <a:sym typeface="Wingdings" panose="05000000000000000000" pitchFamily="2" charset="2"/>
              </a:rPr>
              <a:t>Ветки </a:t>
            </a: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DVCS</a:t>
            </a:r>
          </a:p>
          <a:p>
            <a:pPr marL="342900" indent="-342900" eaLnBrk="1" hangingPunct="1">
              <a:buAutoNum type="arabicParenR"/>
            </a:pPr>
            <a:r>
              <a:rPr lang="ru-RU" sz="2400" dirty="0" smtClean="0">
                <a:latin typeface="+mn-lt"/>
                <a:sym typeface="Wingdings" panose="05000000000000000000" pitchFamily="2" charset="2"/>
              </a:rPr>
              <a:t>Аудит кода</a:t>
            </a:r>
          </a:p>
          <a:p>
            <a:pPr marL="342900" indent="-342900" eaLnBrk="1" hangingPunct="1">
              <a:buAutoNum type="arabicParenR"/>
            </a:pPr>
            <a:r>
              <a:rPr lang="ru-RU" sz="2400" dirty="0" smtClean="0">
                <a:latin typeface="+mn-lt"/>
                <a:sym typeface="Wingdings" panose="05000000000000000000" pitchFamily="2" charset="2"/>
              </a:rPr>
              <a:t>Аудит безопасности</a:t>
            </a:r>
          </a:p>
          <a:p>
            <a:pPr marL="342900" indent="-342900" eaLnBrk="1" hangingPunct="1">
              <a:buAutoNum type="arabicParenR"/>
            </a:pPr>
            <a:r>
              <a:rPr lang="ru-RU" sz="2400" dirty="0" smtClean="0">
                <a:latin typeface="+mn-lt"/>
                <a:sym typeface="Wingdings" panose="05000000000000000000" pitchFamily="2" charset="2"/>
              </a:rPr>
              <a:t>Конфигурации разработки: персональная, тестовая, боевая</a:t>
            </a:r>
          </a:p>
          <a:p>
            <a:pPr marL="342900" indent="-342900" eaLnBrk="1" hangingPunct="1">
              <a:buAutoNum type="arabicParenR"/>
            </a:pP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Deploy</a:t>
            </a:r>
          </a:p>
          <a:p>
            <a:pPr marL="342900" indent="-342900" eaLnBrk="1" hangingPunct="1">
              <a:buAutoNum type="arabicParenR"/>
            </a:pP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NFR-</a:t>
            </a:r>
            <a:r>
              <a:rPr lang="ru-RU" sz="2400" dirty="0" smtClean="0">
                <a:latin typeface="+mn-lt"/>
                <a:sym typeface="Wingdings" panose="05000000000000000000" pitchFamily="2" charset="2"/>
              </a:rPr>
              <a:t>ключи</a:t>
            </a:r>
          </a:p>
          <a:p>
            <a:pPr eaLnBrk="1" hangingPunct="1"/>
            <a:endParaRPr lang="ru-RU" sz="2400" b="1" dirty="0" smtClean="0">
              <a:latin typeface="+mn-lt"/>
              <a:sym typeface="Wingdings" panose="05000000000000000000" pitchFamily="2" charset="2"/>
            </a:endParaRPr>
          </a:p>
          <a:p>
            <a:pPr marL="342900" indent="-342900" eaLnBrk="1" hangingPunct="1">
              <a:buAutoNum type="arabicParenR"/>
            </a:pPr>
            <a:endParaRPr lang="ru-RU" sz="2400" dirty="0">
              <a:latin typeface="+mn-lt"/>
              <a:sym typeface="Wingdings" panose="05000000000000000000" pitchFamily="2" charset="2"/>
            </a:endParaRPr>
          </a:p>
          <a:p>
            <a:pPr eaLnBrk="1" hangingPunct="1"/>
            <a:endParaRPr lang="ru-RU" sz="2400" dirty="0" smtClean="0">
              <a:latin typeface="+mn-lt"/>
            </a:endParaRPr>
          </a:p>
          <a:p>
            <a:pPr eaLnBrk="1" hangingPunct="1"/>
            <a:endParaRPr lang="ru-RU" sz="2400" dirty="0">
              <a:latin typeface="+mn-lt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95536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/>
              <a:t>Командная разработка</a:t>
            </a:r>
            <a:endParaRPr lang="en-US" sz="2400" dirty="0"/>
          </a:p>
        </p:txBody>
      </p:sp>
      <p:pic>
        <p:nvPicPr>
          <p:cNvPr id="8" name="Picture 4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"/>
            <a:ext cx="3346131" cy="117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395537" y="1316766"/>
            <a:ext cx="74884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>
                <a:latin typeface="+mn-lt"/>
              </a:rPr>
              <a:t>activities</a:t>
            </a:r>
            <a:r>
              <a:rPr lang="en-US" sz="2400" dirty="0">
                <a:latin typeface="+mn-lt"/>
              </a:rPr>
              <a:t> - </a:t>
            </a:r>
            <a:r>
              <a:rPr lang="ru-RU" sz="2400" dirty="0">
                <a:latin typeface="+mn-lt"/>
              </a:rPr>
              <a:t>действия </a:t>
            </a:r>
            <a:r>
              <a:rPr lang="ru-RU" sz="2400" dirty="0" smtClean="0">
                <a:latin typeface="+mn-lt"/>
              </a:rPr>
              <a:t>БП</a:t>
            </a:r>
            <a:endParaRPr lang="ru-RU" sz="2400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components</a:t>
            </a:r>
            <a:r>
              <a:rPr lang="en-US" sz="2400" dirty="0">
                <a:latin typeface="+mn-lt"/>
              </a:rPr>
              <a:t> - </a:t>
            </a:r>
            <a:r>
              <a:rPr lang="ru-RU" sz="2400" dirty="0">
                <a:latin typeface="+mn-lt"/>
              </a:rPr>
              <a:t>компоненты;</a:t>
            </a:r>
          </a:p>
          <a:p>
            <a:r>
              <a:rPr lang="en-US" sz="2400" b="1" dirty="0">
                <a:latin typeface="+mn-lt"/>
              </a:rPr>
              <a:t>gadgets</a:t>
            </a:r>
            <a:r>
              <a:rPr lang="en-US" sz="2400" dirty="0">
                <a:latin typeface="+mn-lt"/>
              </a:rPr>
              <a:t> - </a:t>
            </a:r>
            <a:r>
              <a:rPr lang="ru-RU" sz="2400" dirty="0">
                <a:latin typeface="+mn-lt"/>
              </a:rPr>
              <a:t>гаджеты рабочего </a:t>
            </a:r>
            <a:r>
              <a:rPr lang="ru-RU" sz="2400" dirty="0" smtClean="0">
                <a:latin typeface="+mn-lt"/>
              </a:rPr>
              <a:t>стола</a:t>
            </a:r>
            <a:endParaRPr lang="ru-RU" sz="2400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modules</a:t>
            </a:r>
            <a:r>
              <a:rPr lang="en-US" sz="2400" dirty="0">
                <a:latin typeface="+mn-lt"/>
              </a:rPr>
              <a:t> - </a:t>
            </a:r>
            <a:r>
              <a:rPr lang="ru-RU" sz="2400" dirty="0" smtClean="0">
                <a:latin typeface="+mn-lt"/>
              </a:rPr>
              <a:t>модули</a:t>
            </a:r>
            <a:endParaRPr lang="ru-RU" sz="2400" dirty="0">
              <a:latin typeface="+mn-lt"/>
            </a:endParaRPr>
          </a:p>
          <a:p>
            <a:r>
              <a:rPr lang="en-US" sz="2400" b="1" dirty="0" err="1">
                <a:latin typeface="+mn-lt"/>
              </a:rPr>
              <a:t>php_interface</a:t>
            </a:r>
            <a:r>
              <a:rPr lang="en-US" sz="2400" dirty="0">
                <a:latin typeface="+mn-lt"/>
              </a:rPr>
              <a:t> - </a:t>
            </a:r>
            <a:r>
              <a:rPr lang="en-US" sz="2400" dirty="0" err="1">
                <a:latin typeface="+mn-lt"/>
              </a:rPr>
              <a:t>init.php</a:t>
            </a:r>
            <a:r>
              <a:rPr lang="en-US" sz="2400" dirty="0">
                <a:latin typeface="+mn-lt"/>
              </a:rPr>
              <a:t>, </a:t>
            </a:r>
            <a:r>
              <a:rPr lang="ru-RU" sz="2400" dirty="0">
                <a:latin typeface="+mn-lt"/>
              </a:rPr>
              <a:t>папка </a:t>
            </a:r>
            <a:r>
              <a:rPr lang="en-US" sz="2400" dirty="0" err="1" smtClean="0">
                <a:latin typeface="+mn-lt"/>
              </a:rPr>
              <a:t>user_lang</a:t>
            </a:r>
            <a:endParaRPr lang="en-US" sz="2400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templates</a:t>
            </a:r>
            <a:r>
              <a:rPr lang="en-US" sz="2400" dirty="0">
                <a:latin typeface="+mn-lt"/>
              </a:rPr>
              <a:t> - </a:t>
            </a:r>
            <a:r>
              <a:rPr lang="ru-RU" sz="2400" dirty="0">
                <a:latin typeface="+mn-lt"/>
              </a:rPr>
              <a:t>шаблоны сайтов, шаблоны компонентов, шаблоны </a:t>
            </a:r>
            <a:r>
              <a:rPr lang="ru-RU" sz="2400" dirty="0" smtClean="0">
                <a:latin typeface="+mn-lt"/>
              </a:rPr>
              <a:t>страниц</a:t>
            </a:r>
            <a:endParaRPr lang="ru-RU" sz="2400" dirty="0">
              <a:latin typeface="+mn-lt"/>
              <a:sym typeface="Wingdings" panose="05000000000000000000" pitchFamily="2" charset="2"/>
            </a:endParaRPr>
          </a:p>
          <a:p>
            <a:pPr eaLnBrk="1" hangingPunct="1"/>
            <a:endParaRPr lang="ru-RU" sz="2400" dirty="0" smtClean="0">
              <a:latin typeface="+mn-lt"/>
            </a:endParaRPr>
          </a:p>
          <a:p>
            <a:pPr eaLnBrk="1" hangingPunct="1"/>
            <a:endParaRPr lang="ru-RU" sz="2400" dirty="0">
              <a:latin typeface="+mn-lt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95536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/>
              <a:t>Счастье наступило – «</a:t>
            </a:r>
            <a:r>
              <a:rPr lang="en-US" sz="2400" b="1" dirty="0" smtClean="0"/>
              <a:t>/local</a:t>
            </a:r>
            <a:r>
              <a:rPr lang="ru-RU" sz="2400" b="1" dirty="0" smtClean="0"/>
              <a:t>»</a:t>
            </a:r>
            <a:endParaRPr lang="en-US" sz="2400" dirty="0"/>
          </a:p>
        </p:txBody>
      </p:sp>
      <p:pic>
        <p:nvPicPr>
          <p:cNvPr id="7" name="Picture 4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"/>
            <a:ext cx="3346131" cy="117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>
                <a:latin typeface="Calibri" pitchFamily="34" charset="0"/>
              </a:rPr>
              <a:t>Сам себе хозяин</a:t>
            </a:r>
            <a:endParaRPr lang="en-US" sz="2800" b="1">
              <a:latin typeface="Calibri" pitchFamily="34" charset="0"/>
            </a:endParaRPr>
          </a:p>
        </p:txBody>
      </p:sp>
      <p:pic>
        <p:nvPicPr>
          <p:cNvPr id="17412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63563" y="1341438"/>
            <a:ext cx="8353425" cy="512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000"/>
              <a:t>Даже когда программист один и «кодит» в </a:t>
            </a:r>
            <a:r>
              <a:rPr lang="en-US" sz="2000"/>
              <a:t>Notepad</a:t>
            </a:r>
            <a:r>
              <a:rPr lang="ru-RU" sz="2000"/>
              <a:t> – … теряется впустую немало времени (</a:t>
            </a:r>
            <a:r>
              <a:rPr lang="en-US" sz="2000"/>
              <a:t>$</a:t>
            </a:r>
            <a:r>
              <a:rPr lang="ru-RU" sz="2000"/>
              <a:t>)</a:t>
            </a:r>
          </a:p>
          <a:p>
            <a:pPr marL="342900" indent="-342900">
              <a:lnSpc>
                <a:spcPct val="150000"/>
              </a:lnSpc>
            </a:pPr>
            <a:endParaRPr lang="ru-RU" sz="2000"/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ru-RU" sz="2000"/>
              <a:t>Подсветка кода – резко снижает число ошибок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ru-RU" sz="2000"/>
              <a:t>Подсказки параметров функций/методов – ускоряют разработку</a:t>
            </a:r>
            <a:endParaRPr lang="en-US" sz="2000"/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ru-RU" sz="2000"/>
              <a:t>Встроенная справка по </a:t>
            </a:r>
            <a:r>
              <a:rPr lang="en-US" sz="2000"/>
              <a:t>PHP – </a:t>
            </a:r>
            <a:r>
              <a:rPr lang="ru-RU" sz="2000"/>
              <a:t>меньше ошибок, быстрее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ru-RU" sz="2000"/>
              <a:t>Дерево проекта, классов – упрощает навигацию и ускоряет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en-US" sz="2000"/>
              <a:t>Codestyle – </a:t>
            </a:r>
            <a:r>
              <a:rPr lang="ru-RU" sz="2000"/>
              <a:t>настроен один раз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ru-RU" sz="2000"/>
              <a:t>Встроенная работа с удаленными серверами – скорость</a:t>
            </a:r>
          </a:p>
          <a:p>
            <a:pPr marL="342900" indent="-342900">
              <a:lnSpc>
                <a:spcPct val="150000"/>
              </a:lnSpc>
            </a:pPr>
            <a:endParaRPr lang="ru-RU" sz="2000"/>
          </a:p>
          <a:p>
            <a:pPr marL="342900" indent="-342900">
              <a:lnSpc>
                <a:spcPct val="150000"/>
              </a:lnSpc>
            </a:pPr>
            <a:r>
              <a:rPr lang="ru-RU" sz="2000"/>
              <a:t>Время – деньги.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>
                <a:latin typeface="Calibri" pitchFamily="34" charset="0"/>
              </a:rPr>
              <a:t>Управление версиями</a:t>
            </a:r>
            <a:endParaRPr lang="en-US" sz="2800" b="1">
              <a:latin typeface="Calibri" pitchFamily="34" charset="0"/>
            </a:endParaRPr>
          </a:p>
        </p:txBody>
      </p:sp>
      <p:pic>
        <p:nvPicPr>
          <p:cNvPr id="48132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1547813" y="1962150"/>
            <a:ext cx="708025" cy="5175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Ветка 1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06513" y="1341438"/>
            <a:ext cx="1139825" cy="25876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Разработчик 1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1779588" y="1641475"/>
            <a:ext cx="244475" cy="320675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27313" y="1341438"/>
            <a:ext cx="1139825" cy="25876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Разработчик 2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924300" y="1341438"/>
            <a:ext cx="1138238" cy="25876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Разработчик 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843213" y="1962150"/>
            <a:ext cx="708025" cy="5175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Ветка 2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38613" y="1962150"/>
            <a:ext cx="708025" cy="5175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Ветка 3</a:t>
            </a:r>
          </a:p>
        </p:txBody>
      </p:sp>
      <p:sp>
        <p:nvSpPr>
          <p:cNvPr id="35" name="Стрелка вниз 34"/>
          <p:cNvSpPr/>
          <p:nvPr/>
        </p:nvSpPr>
        <p:spPr>
          <a:xfrm>
            <a:off x="3074988" y="1633538"/>
            <a:ext cx="244475" cy="320675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371975" y="1641475"/>
            <a:ext cx="242888" cy="320675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843213" y="2924175"/>
            <a:ext cx="708025" cy="51911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Ветка </a:t>
            </a:r>
            <a:r>
              <a:rPr lang="en-US" sz="1200" dirty="0">
                <a:solidFill>
                  <a:schemeClr val="tx1"/>
                </a:solidFill>
              </a:rPr>
              <a:t>DEV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 rot="18884484">
            <a:off x="2443162" y="2389188"/>
            <a:ext cx="244475" cy="704850"/>
          </a:xfrm>
          <a:prstGeom prst="downArrow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3074988" y="2546350"/>
            <a:ext cx="244475" cy="450850"/>
          </a:xfrm>
          <a:prstGeom prst="downArrow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2892893">
            <a:off x="3773487" y="2389188"/>
            <a:ext cx="244475" cy="704850"/>
          </a:xfrm>
          <a:prstGeom prst="downArrow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46" name="TextBox 1"/>
          <p:cNvSpPr txBox="1">
            <a:spLocks noChangeArrowheads="1"/>
          </p:cNvSpPr>
          <p:nvPr/>
        </p:nvSpPr>
        <p:spPr bwMode="auto">
          <a:xfrm>
            <a:off x="1187450" y="3213100"/>
            <a:ext cx="1693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Изменения в ветки </a:t>
            </a:r>
            <a:r>
              <a:rPr lang="en-US" sz="1200"/>
              <a:t>DEV/TESTING </a:t>
            </a:r>
            <a:r>
              <a:rPr lang="ru-RU" sz="1200"/>
              <a:t>переносит опытный разработчик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200150" y="2882900"/>
            <a:ext cx="1365250" cy="25876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Вед. разработчик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6013" y="1793875"/>
            <a:ext cx="4032250" cy="22510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49" name="TextBox 41"/>
          <p:cNvSpPr txBox="1">
            <a:spLocks noChangeArrowheads="1"/>
          </p:cNvSpPr>
          <p:nvPr/>
        </p:nvSpPr>
        <p:spPr bwMode="auto">
          <a:xfrm>
            <a:off x="3336925" y="3727450"/>
            <a:ext cx="1811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/>
              <a:t>Серверы разработки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333500" y="4652963"/>
            <a:ext cx="774700" cy="5175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Ветка </a:t>
            </a:r>
            <a:r>
              <a:rPr lang="en-US" sz="1200" dirty="0">
                <a:solidFill>
                  <a:schemeClr val="tx1"/>
                </a:solidFill>
              </a:rPr>
              <a:t>TESTING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624263" y="4652963"/>
            <a:ext cx="1308100" cy="5175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Ветка </a:t>
            </a:r>
            <a:r>
              <a:rPr lang="en-US" sz="1200" dirty="0">
                <a:solidFill>
                  <a:schemeClr val="tx1"/>
                </a:solidFill>
              </a:rPr>
              <a:t>PRODUCTION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 rot="16200000">
            <a:off x="2778125" y="4187826"/>
            <a:ext cx="244475" cy="1447800"/>
          </a:xfrm>
          <a:prstGeom prst="down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116013" y="4508500"/>
            <a:ext cx="4032250" cy="11525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 rot="2892893">
            <a:off x="2420938" y="3203575"/>
            <a:ext cx="242887" cy="1687513"/>
          </a:xfrm>
          <a:prstGeom prst="down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55" name="TextBox 47"/>
          <p:cNvSpPr txBox="1">
            <a:spLocks noChangeArrowheads="1"/>
          </p:cNvSpPr>
          <p:nvPr/>
        </p:nvSpPr>
        <p:spPr bwMode="auto">
          <a:xfrm>
            <a:off x="3132138" y="5384800"/>
            <a:ext cx="1949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/>
              <a:t>Серверы тестирования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200275" y="5157788"/>
            <a:ext cx="1363663" cy="25876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Вед. разработчик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755775" y="5792788"/>
            <a:ext cx="1303338" cy="25876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Тестировщик 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268663" y="5805488"/>
            <a:ext cx="1303337" cy="25876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Тестировщик 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724525" y="4508500"/>
            <a:ext cx="2879725" cy="11525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60" name="TextBox 52"/>
          <p:cNvSpPr txBox="1">
            <a:spLocks noChangeArrowheads="1"/>
          </p:cNvSpPr>
          <p:nvPr/>
        </p:nvSpPr>
        <p:spPr bwMode="auto">
          <a:xfrm>
            <a:off x="6877050" y="5384800"/>
            <a:ext cx="172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/>
              <a:t>Серверы в </a:t>
            </a:r>
            <a:r>
              <a:rPr lang="en-US" sz="1200" i="1"/>
              <a:t>production</a:t>
            </a:r>
            <a:endParaRPr lang="ru-RU" sz="1200" i="1"/>
          </a:p>
        </p:txBody>
      </p:sp>
      <p:sp>
        <p:nvSpPr>
          <p:cNvPr id="54" name="Стрелка вниз 53"/>
          <p:cNvSpPr/>
          <p:nvPr/>
        </p:nvSpPr>
        <p:spPr>
          <a:xfrm rot="16200000">
            <a:off x="5597525" y="4195763"/>
            <a:ext cx="244475" cy="1447800"/>
          </a:xfrm>
          <a:prstGeom prst="down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542088" y="5775325"/>
            <a:ext cx="1363662" cy="25876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Сисадмин</a:t>
            </a:r>
          </a:p>
        </p:txBody>
      </p:sp>
      <p:sp>
        <p:nvSpPr>
          <p:cNvPr id="48163" name="TextBox 55"/>
          <p:cNvSpPr txBox="1">
            <a:spLocks noChangeArrowheads="1"/>
          </p:cNvSpPr>
          <p:nvPr/>
        </p:nvSpPr>
        <p:spPr bwMode="auto">
          <a:xfrm>
            <a:off x="5241925" y="5029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На «бой» протестированные изменения выкладывает сисадмин.</a:t>
            </a:r>
          </a:p>
        </p:txBody>
      </p:sp>
      <p:sp>
        <p:nvSpPr>
          <p:cNvPr id="57" name="Стрелка вниз 56"/>
          <p:cNvSpPr/>
          <p:nvPr/>
        </p:nvSpPr>
        <p:spPr>
          <a:xfrm rot="19873614">
            <a:off x="5534025" y="1584325"/>
            <a:ext cx="244475" cy="3324225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2528639">
            <a:off x="5068888" y="3228975"/>
            <a:ext cx="1301750" cy="14763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9051113">
            <a:off x="5067300" y="3232150"/>
            <a:ext cx="1301750" cy="14763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395537" y="1316766"/>
            <a:ext cx="561662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smtClean="0">
                <a:latin typeface="+mn-lt"/>
              </a:rPr>
              <a:t>- Есть общеизвестные полезные инструменты…</a:t>
            </a:r>
            <a:endParaRPr lang="en-US" sz="2400" dirty="0" smtClean="0">
              <a:latin typeface="+mn-lt"/>
            </a:endParaRPr>
          </a:p>
          <a:p>
            <a:pPr eaLnBrk="1" hangingPunct="1"/>
            <a:r>
              <a:rPr lang="en-US" sz="2400" dirty="0" smtClean="0">
                <a:latin typeface="+mn-lt"/>
              </a:rPr>
              <a:t>- Project build</a:t>
            </a:r>
            <a:r>
              <a:rPr lang="ru-RU" sz="2400" dirty="0" smtClean="0">
                <a:latin typeface="+mn-lt"/>
              </a:rPr>
              <a:t> (</a:t>
            </a:r>
            <a:r>
              <a:rPr lang="en-US" sz="2400" dirty="0" smtClean="0">
                <a:latin typeface="+mn-lt"/>
              </a:rPr>
              <a:t>docs gen., unit testing, deploy …</a:t>
            </a:r>
            <a:r>
              <a:rPr lang="ru-RU" sz="2400" dirty="0" smtClean="0">
                <a:latin typeface="+mn-lt"/>
              </a:rPr>
              <a:t>)</a:t>
            </a:r>
            <a:endParaRPr lang="en-US" sz="2400" dirty="0" smtClean="0">
              <a:latin typeface="+mn-lt"/>
            </a:endParaRPr>
          </a:p>
          <a:p>
            <a:pPr eaLnBrk="1" hangingPunct="1"/>
            <a:r>
              <a:rPr lang="ru-RU" sz="2400" dirty="0" smtClean="0">
                <a:latin typeface="+mn-lt"/>
              </a:rPr>
              <a:t>- Управление зависимостями</a:t>
            </a:r>
          </a:p>
          <a:p>
            <a:pPr eaLnBrk="1" hangingPunct="1"/>
            <a:r>
              <a:rPr lang="ru-RU" sz="2400" dirty="0" smtClean="0">
                <a:latin typeface="+mn-lt"/>
              </a:rPr>
              <a:t>- Совместимость с «</a:t>
            </a:r>
            <a:r>
              <a:rPr lang="en-US" sz="2400" dirty="0" smtClean="0">
                <a:latin typeface="+mn-lt"/>
              </a:rPr>
              <a:t>Continuous</a:t>
            </a:r>
            <a:r>
              <a:rPr lang="ru-RU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Integration</a:t>
            </a:r>
            <a:r>
              <a:rPr lang="ru-RU" sz="2400" dirty="0" smtClean="0">
                <a:latin typeface="+mn-lt"/>
              </a:rPr>
              <a:t>»</a:t>
            </a:r>
            <a:endParaRPr lang="en-US" sz="2400" dirty="0" smtClean="0">
              <a:latin typeface="+mn-lt"/>
            </a:endParaRPr>
          </a:p>
          <a:p>
            <a:pPr eaLnBrk="1" hangingPunct="1"/>
            <a:endParaRPr lang="ru-RU" sz="2400" dirty="0">
              <a:latin typeface="+mn-lt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95536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/>
              <a:t>Автоматизация «в консоли»</a:t>
            </a:r>
            <a:endParaRPr lang="en-US" sz="2400" dirty="0"/>
          </a:p>
        </p:txBody>
      </p:sp>
      <p:pic>
        <p:nvPicPr>
          <p:cNvPr id="7" name="Picture 4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"/>
            <a:ext cx="3346131" cy="117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56275"/>
            <a:ext cx="2746385" cy="22475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98" y="2328255"/>
            <a:ext cx="2829320" cy="819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0"/>
            <a:ext cx="1626543" cy="444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116"/>
            <a:ext cx="2722712" cy="3984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26" y="3747231"/>
            <a:ext cx="1423958" cy="1656585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19785172">
            <a:off x="2731392" y="4146832"/>
            <a:ext cx="1809047" cy="1757978"/>
          </a:xfrm>
          <a:prstGeom prst="rightArrow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900" b="1" dirty="0" smtClean="0">
                <a:cs typeface="Calibri"/>
              </a:rPr>
              <a:t>Wiki</a:t>
            </a:r>
            <a:endParaRPr lang="en-US" sz="2900" b="1" dirty="0">
              <a:cs typeface="Calibri"/>
            </a:endParaRPr>
          </a:p>
        </p:txBody>
      </p:sp>
      <p:pic>
        <p:nvPicPr>
          <p:cNvPr id="2150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22"/>
          <p:cNvSpPr txBox="1">
            <a:spLocks noChangeArrowheads="1"/>
          </p:cNvSpPr>
          <p:nvPr/>
        </p:nvSpPr>
        <p:spPr bwMode="auto">
          <a:xfrm>
            <a:off x="563563" y="1341438"/>
            <a:ext cx="83534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Это удобнее, чем «кидаться» письмами и документами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Сохраняется история изменений страницы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Можно задать права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Легко создать древовидную структуру проектов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Легко искать по информации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Можно прикреплять файлы/изображения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052513"/>
            <a:ext cx="4760913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800" b="1">
                <a:latin typeface="Calibri" pitchFamily="34" charset="0"/>
              </a:rPr>
              <a:t>Wiki: redmine, confluence</a:t>
            </a:r>
          </a:p>
        </p:txBody>
      </p:sp>
      <p:pic>
        <p:nvPicPr>
          <p:cNvPr id="2355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5538" y="4076700"/>
            <a:ext cx="483076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>
                <a:latin typeface="Calibri" pitchFamily="34" charset="0"/>
              </a:rPr>
              <a:t>Трекеры задач и багов</a:t>
            </a:r>
            <a:endParaRPr lang="en-US" sz="2800" b="1">
              <a:latin typeface="Calibri" pitchFamily="34" charset="0"/>
            </a:endParaRPr>
          </a:p>
        </p:txBody>
      </p:sp>
      <p:pic>
        <p:nvPicPr>
          <p:cNvPr id="2560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22"/>
          <p:cNvSpPr txBox="1">
            <a:spLocks noChangeArrowheads="1"/>
          </p:cNvSpPr>
          <p:nvPr/>
        </p:nvSpPr>
        <p:spPr bwMode="auto">
          <a:xfrm>
            <a:off x="563563" y="1341438"/>
            <a:ext cx="83534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Задачи не теряются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Можно отследить общение по задаче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В </a:t>
            </a:r>
            <a:r>
              <a:rPr lang="en-US" sz="2000"/>
              <a:t>WIKI </a:t>
            </a:r>
            <a:r>
              <a:rPr lang="ru-RU" sz="2000"/>
              <a:t>можно сослаться на задачи и баги и их статус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Удобно состыковать с гибким процессом разработки</a:t>
            </a:r>
            <a:r>
              <a:rPr lang="en-US" sz="2000"/>
              <a:t> – </a:t>
            </a:r>
            <a:r>
              <a:rPr lang="ru-RU" sz="2000"/>
              <a:t>ссылка на коммит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>
                <a:latin typeface="Calibri" pitchFamily="34" charset="0"/>
              </a:rPr>
              <a:t>Трекеры задач и багов</a:t>
            </a:r>
            <a:endParaRPr lang="en-US" sz="2800" b="1">
              <a:latin typeface="Calibri" pitchFamily="34" charset="0"/>
            </a:endParaRPr>
          </a:p>
        </p:txBody>
      </p:sp>
      <p:pic>
        <p:nvPicPr>
          <p:cNvPr id="27652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1090613"/>
            <a:ext cx="7140575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>
                <a:latin typeface="Calibri" pitchFamily="34" charset="0"/>
              </a:rPr>
              <a:t>Трекеры задач и багов</a:t>
            </a:r>
            <a:endParaRPr lang="en-US" sz="2800" b="1">
              <a:latin typeface="Calibri" pitchFamily="34" charset="0"/>
            </a:endParaRPr>
          </a:p>
        </p:txBody>
      </p:sp>
      <p:pic>
        <p:nvPicPr>
          <p:cNvPr id="2970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725" y="1125538"/>
            <a:ext cx="795655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>
                <a:latin typeface="Calibri" pitchFamily="34" charset="0"/>
              </a:rPr>
              <a:t>Трекеры задач и багов</a:t>
            </a:r>
            <a:endParaRPr lang="en-US" sz="2800" b="1">
              <a:latin typeface="Calibri" pitchFamily="34" charset="0"/>
            </a:endParaRPr>
          </a:p>
        </p:txBody>
      </p:sp>
      <p:pic>
        <p:nvPicPr>
          <p:cNvPr id="3174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175" y="1074738"/>
            <a:ext cx="392430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91125" y="1036638"/>
            <a:ext cx="3478213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1638" y="3768725"/>
            <a:ext cx="3563937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Рисунок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288" y="4581525"/>
            <a:ext cx="2971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 txBox="1">
            <a:spLocks noChangeArrowheads="1"/>
          </p:cNvSpPr>
          <p:nvPr/>
        </p:nvSpPr>
        <p:spPr bwMode="auto">
          <a:xfrm>
            <a:off x="425450" y="0"/>
            <a:ext cx="56546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100"/>
              <a:t>Инструменты отладки кода</a:t>
            </a:r>
            <a:endParaRPr lang="en-US" sz="3100" b="1"/>
          </a:p>
        </p:txBody>
      </p:sp>
      <p:pic>
        <p:nvPicPr>
          <p:cNvPr id="50179" name="Picture 3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3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63563" y="1125538"/>
            <a:ext cx="8353425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  <a:defRPr/>
            </a:pPr>
            <a:r>
              <a:rPr lang="en-US" sz="2000" dirty="0" err="1"/>
              <a:t>Xdebug</a:t>
            </a:r>
            <a:r>
              <a:rPr lang="en-US" sz="2000" dirty="0"/>
              <a:t> – </a:t>
            </a:r>
            <a:r>
              <a:rPr lang="ru-RU" sz="2000" dirty="0"/>
              <a:t>на тестовых серверах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  <a:defRPr/>
            </a:pPr>
            <a:r>
              <a:rPr lang="en-US" sz="2000" dirty="0" err="1"/>
              <a:t>XHProf</a:t>
            </a:r>
            <a:r>
              <a:rPr lang="ru-RU" sz="2000" dirty="0"/>
              <a:t> – можно и на боевых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  <a:defRPr/>
            </a:pPr>
            <a:r>
              <a:rPr lang="en-US" sz="2000" dirty="0" err="1"/>
              <a:t>Pinba</a:t>
            </a:r>
            <a:r>
              <a:rPr lang="ru-RU" sz="2000" dirty="0"/>
              <a:t> – нужно на боевых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  <a:defRPr/>
            </a:pPr>
            <a:r>
              <a:rPr lang="en-US" sz="2000" dirty="0" err="1"/>
              <a:t>gdb</a:t>
            </a:r>
            <a:r>
              <a:rPr lang="ru-RU" sz="2000" dirty="0"/>
              <a:t> – в основном на боевых</a:t>
            </a:r>
            <a:endParaRPr lang="en-US" sz="2000" dirty="0"/>
          </a:p>
          <a:p>
            <a:pPr>
              <a:lnSpc>
                <a:spcPct val="150000"/>
              </a:lnSpc>
              <a:defRPr/>
            </a:pPr>
            <a:endParaRPr 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2"/>
          <p:cNvSpPr txBox="1">
            <a:spLocks noChangeArrowheads="1"/>
          </p:cNvSpPr>
          <p:nvPr/>
        </p:nvSpPr>
        <p:spPr bwMode="auto">
          <a:xfrm>
            <a:off x="425450" y="0"/>
            <a:ext cx="56546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/>
              <a:t>Инструменты отладки кода</a:t>
            </a:r>
            <a:r>
              <a:rPr lang="en-US" sz="2400"/>
              <a:t> </a:t>
            </a:r>
            <a:r>
              <a:rPr lang="ru-RU" sz="2400"/>
              <a:t>- </a:t>
            </a:r>
            <a:r>
              <a:rPr lang="en-US" sz="2400"/>
              <a:t>Pinba</a:t>
            </a:r>
            <a:endParaRPr lang="en-US" sz="2400" b="1"/>
          </a:p>
        </p:txBody>
      </p:sp>
      <p:pic>
        <p:nvPicPr>
          <p:cNvPr id="52227" name="Picture 3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3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63563" y="1125538"/>
            <a:ext cx="835342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  <a:defRPr/>
            </a:pPr>
            <a:r>
              <a:rPr lang="ru-RU" sz="2000" dirty="0"/>
              <a:t>Используем на боевых серверах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  <a:defRPr/>
            </a:pPr>
            <a:r>
              <a:rPr lang="en-US" sz="2000" dirty="0"/>
              <a:t>UDP-</a:t>
            </a:r>
            <a:r>
              <a:rPr lang="ru-RU" sz="2000" dirty="0"/>
              <a:t>пакеты быстро и просто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  <a:defRPr/>
            </a:pPr>
            <a:r>
              <a:rPr lang="ru-RU" sz="2000" dirty="0"/>
              <a:t>Измеряем как быстро и устойчиво работает код веб-проекта</a:t>
            </a:r>
            <a:endParaRPr lang="en-US" sz="2000" dirty="0"/>
          </a:p>
          <a:p>
            <a:pPr>
              <a:lnSpc>
                <a:spcPct val="150000"/>
              </a:lnSpc>
              <a:defRPr/>
            </a:pPr>
            <a:endParaRPr lang="ru-RU" sz="2000" dirty="0"/>
          </a:p>
        </p:txBody>
      </p:sp>
      <p:pic>
        <p:nvPicPr>
          <p:cNvPr id="52231" name="Рисунок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63750" y="2943225"/>
            <a:ext cx="50292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6" name="Picture 18" descr="ev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725988"/>
            <a:ext cx="3025775" cy="2016125"/>
          </a:xfrm>
          <a:prstGeom prst="rect">
            <a:avLst/>
          </a:prstGeom>
          <a:noFill/>
        </p:spPr>
      </p:pic>
      <p:pic>
        <p:nvPicPr>
          <p:cNvPr id="7885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>
                <a:latin typeface="Calibri" pitchFamily="34" charset="0"/>
              </a:rPr>
              <a:t>Где писать код?</a:t>
            </a:r>
            <a:endParaRPr lang="en-US" sz="2800" b="1">
              <a:latin typeface="Calibri" pitchFamily="34" charset="0"/>
            </a:endParaRPr>
          </a:p>
        </p:txBody>
      </p:sp>
      <p:pic>
        <p:nvPicPr>
          <p:cNvPr id="7885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4" name="Picture 16" descr="v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125538"/>
            <a:ext cx="4392612" cy="3689350"/>
          </a:xfrm>
          <a:prstGeom prst="rect">
            <a:avLst/>
          </a:prstGeom>
          <a:noFill/>
        </p:spPr>
      </p:pic>
      <p:pic>
        <p:nvPicPr>
          <p:cNvPr id="78865" name="Picture 17" descr="m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463" y="1125538"/>
            <a:ext cx="4200525" cy="36814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2"/>
          <p:cNvSpPr txBox="1">
            <a:spLocks noChangeArrowheads="1"/>
          </p:cNvSpPr>
          <p:nvPr/>
        </p:nvSpPr>
        <p:spPr bwMode="auto">
          <a:xfrm>
            <a:off x="425450" y="0"/>
            <a:ext cx="56546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/>
              <a:t>Инструменты отладки кода</a:t>
            </a:r>
            <a:r>
              <a:rPr lang="en-US" sz="2400"/>
              <a:t> </a:t>
            </a:r>
            <a:r>
              <a:rPr lang="ru-RU" sz="2400"/>
              <a:t>- </a:t>
            </a:r>
            <a:r>
              <a:rPr lang="en-US" sz="2400"/>
              <a:t>Xdebug</a:t>
            </a:r>
            <a:endParaRPr lang="en-US" sz="2400" b="1"/>
          </a:p>
        </p:txBody>
      </p:sp>
      <p:pic>
        <p:nvPicPr>
          <p:cNvPr id="54275" name="Picture 3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3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63563" y="1125538"/>
            <a:ext cx="835342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  <a:defRPr/>
            </a:pPr>
            <a:r>
              <a:rPr lang="ru-RU" sz="2000" dirty="0"/>
              <a:t>Трассируем выполнение страниц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  <a:defRPr/>
            </a:pPr>
            <a:r>
              <a:rPr lang="ru-RU" sz="2000" dirty="0"/>
              <a:t>Профилируем </a:t>
            </a:r>
            <a:r>
              <a:rPr lang="en-US" sz="2000" dirty="0"/>
              <a:t>c </a:t>
            </a:r>
            <a:r>
              <a:rPr lang="en-US" sz="2000" dirty="0" err="1"/>
              <a:t>webgrind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  <a:defRPr/>
            </a:pPr>
            <a:r>
              <a:rPr lang="ru-RU" sz="2000" dirty="0"/>
              <a:t>Красивые </a:t>
            </a:r>
            <a:r>
              <a:rPr lang="ru-RU" sz="2000" dirty="0" err="1"/>
              <a:t>бэктрейсы</a:t>
            </a:r>
            <a:r>
              <a:rPr lang="ru-RU" sz="2000" dirty="0"/>
              <a:t> ошибок</a:t>
            </a:r>
            <a:endParaRPr lang="en-US" sz="2000" dirty="0"/>
          </a:p>
          <a:p>
            <a:pPr>
              <a:lnSpc>
                <a:spcPct val="150000"/>
              </a:lnSpc>
              <a:defRPr/>
            </a:pPr>
            <a:endParaRPr lang="ru-RU" sz="2000" dirty="0"/>
          </a:p>
        </p:txBody>
      </p:sp>
      <p:pic>
        <p:nvPicPr>
          <p:cNvPr id="54279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3141663"/>
            <a:ext cx="34861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Рисунок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1557338"/>
            <a:ext cx="3697288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Рисунок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6825" y="4279900"/>
            <a:ext cx="3024188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 txBox="1">
            <a:spLocks noChangeArrowheads="1"/>
          </p:cNvSpPr>
          <p:nvPr/>
        </p:nvSpPr>
        <p:spPr bwMode="auto">
          <a:xfrm>
            <a:off x="425450" y="0"/>
            <a:ext cx="56546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/>
              <a:t>Инструменты отладки кода</a:t>
            </a:r>
            <a:r>
              <a:rPr lang="en-US" sz="2400"/>
              <a:t> </a:t>
            </a:r>
            <a:r>
              <a:rPr lang="ru-RU" sz="2400"/>
              <a:t>- </a:t>
            </a:r>
            <a:r>
              <a:rPr lang="en-US" sz="2400"/>
              <a:t>XHProf</a:t>
            </a:r>
            <a:endParaRPr lang="en-US" sz="2400" b="1"/>
          </a:p>
        </p:txBody>
      </p:sp>
      <p:pic>
        <p:nvPicPr>
          <p:cNvPr id="56323" name="Picture 3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3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Box 17"/>
          <p:cNvSpPr txBox="1">
            <a:spLocks noChangeArrowheads="1"/>
          </p:cNvSpPr>
          <p:nvPr/>
        </p:nvSpPr>
        <p:spPr bwMode="auto">
          <a:xfrm>
            <a:off x="563563" y="1125538"/>
            <a:ext cx="83534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Можно на бою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Граф вызовов функий, </a:t>
            </a:r>
            <a:r>
              <a:rPr lang="en-US" sz="2000"/>
              <a:t>CPU, memory</a:t>
            </a:r>
            <a:endParaRPr lang="ru-RU" sz="2000"/>
          </a:p>
        </p:txBody>
      </p:sp>
      <p:pic>
        <p:nvPicPr>
          <p:cNvPr id="56327" name="Рисунок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813" y="2276475"/>
            <a:ext cx="5634037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2"/>
          <p:cNvSpPr txBox="1">
            <a:spLocks noChangeArrowheads="1"/>
          </p:cNvSpPr>
          <p:nvPr/>
        </p:nvSpPr>
        <p:spPr bwMode="auto">
          <a:xfrm>
            <a:off x="425450" y="0"/>
            <a:ext cx="56546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/>
              <a:t>Инструменты отладки кода</a:t>
            </a:r>
            <a:r>
              <a:rPr lang="en-US" sz="2400"/>
              <a:t> </a:t>
            </a:r>
            <a:r>
              <a:rPr lang="ru-RU" sz="2400"/>
              <a:t>- </a:t>
            </a:r>
            <a:r>
              <a:rPr lang="en-US" sz="2400"/>
              <a:t>XHProf</a:t>
            </a:r>
            <a:endParaRPr lang="en-US" sz="2400" b="1"/>
          </a:p>
        </p:txBody>
      </p:sp>
      <p:pic>
        <p:nvPicPr>
          <p:cNvPr id="58371" name="Picture 3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3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4325" y="1219200"/>
            <a:ext cx="54356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 txBox="1">
            <a:spLocks noChangeArrowheads="1"/>
          </p:cNvSpPr>
          <p:nvPr/>
        </p:nvSpPr>
        <p:spPr bwMode="auto">
          <a:xfrm>
            <a:off x="425450" y="0"/>
            <a:ext cx="56546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/>
              <a:t>Инструменты отладки кода</a:t>
            </a:r>
            <a:r>
              <a:rPr lang="en-US" sz="2400"/>
              <a:t> </a:t>
            </a:r>
            <a:r>
              <a:rPr lang="ru-RU" sz="2400"/>
              <a:t>- </a:t>
            </a:r>
            <a:r>
              <a:rPr lang="en-US" sz="2400"/>
              <a:t>gdb</a:t>
            </a:r>
            <a:endParaRPr lang="en-US" sz="2400" b="1"/>
          </a:p>
        </p:txBody>
      </p:sp>
      <p:pic>
        <p:nvPicPr>
          <p:cNvPr id="60419" name="Picture 3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3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Box 7"/>
          <p:cNvSpPr txBox="1">
            <a:spLocks noChangeArrowheads="1"/>
          </p:cNvSpPr>
          <p:nvPr/>
        </p:nvSpPr>
        <p:spPr bwMode="auto">
          <a:xfrm>
            <a:off x="563563" y="1125538"/>
            <a:ext cx="83534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/>
              <a:t>(</a:t>
            </a:r>
            <a:r>
              <a:rPr lang="en-US" sz="1000" dirty="0" err="1"/>
              <a:t>gdb</a:t>
            </a:r>
            <a:r>
              <a:rPr lang="en-US" sz="1000" dirty="0"/>
              <a:t>) </a:t>
            </a:r>
            <a:r>
              <a:rPr lang="en-US" sz="1000" dirty="0" err="1"/>
              <a:t>bt</a:t>
            </a:r>
            <a:endParaRPr lang="en-US" sz="1000" dirty="0"/>
          </a:p>
          <a:p>
            <a:pPr>
              <a:lnSpc>
                <a:spcPct val="150000"/>
              </a:lnSpc>
            </a:pPr>
            <a:r>
              <a:rPr lang="en-US" sz="1000" dirty="0"/>
              <a:t>#0  0x00007fb8df6eeec3 in _</a:t>
            </a:r>
            <a:r>
              <a:rPr lang="en-US" sz="1000" dirty="0" err="1"/>
              <a:t>zend_mm_free_canary_int</a:t>
            </a:r>
            <a:r>
              <a:rPr lang="en-US" sz="1000" dirty="0"/>
              <a:t> (heap=0x7fb8e55412f0, p=0x8979bd1cfff04d3f) at /</a:t>
            </a:r>
            <a:r>
              <a:rPr lang="en-US" sz="1000" dirty="0" err="1"/>
              <a:t>usr</a:t>
            </a:r>
            <a:r>
              <a:rPr lang="en-US" sz="1000" dirty="0"/>
              <a:t>/</a:t>
            </a:r>
            <a:r>
              <a:rPr lang="en-US" sz="1000" dirty="0" err="1"/>
              <a:t>src</a:t>
            </a:r>
            <a:r>
              <a:rPr lang="en-US" sz="1000" dirty="0"/>
              <a:t>/php5/source/php5-5.3.20/</a:t>
            </a:r>
            <a:r>
              <a:rPr lang="en-US" sz="1000" dirty="0" err="1"/>
              <a:t>Zend</a:t>
            </a:r>
            <a:r>
              <a:rPr lang="en-US" sz="1000" dirty="0"/>
              <a:t>/zend_alloc_canary.c:2097</a:t>
            </a:r>
          </a:p>
          <a:p>
            <a:pPr>
              <a:lnSpc>
                <a:spcPct val="150000"/>
              </a:lnSpc>
            </a:pPr>
            <a:r>
              <a:rPr lang="en-US" sz="1000" dirty="0"/>
              <a:t>#1  0x00007fb8df6cdc8d in _</a:t>
            </a:r>
            <a:r>
              <a:rPr lang="en-US" sz="1000" dirty="0" err="1"/>
              <a:t>zval_dtor_func</a:t>
            </a:r>
            <a:r>
              <a:rPr lang="en-US" sz="1000" dirty="0"/>
              <a:t> (</a:t>
            </a:r>
            <a:r>
              <a:rPr lang="en-US" sz="1000" dirty="0" err="1"/>
              <a:t>zvalue</a:t>
            </a:r>
            <a:r>
              <a:rPr lang="en-US" sz="1000" dirty="0"/>
              <a:t>=0x7fb8e6571230) at /</a:t>
            </a:r>
            <a:r>
              <a:rPr lang="en-US" sz="1000" dirty="0" err="1"/>
              <a:t>usr</a:t>
            </a:r>
            <a:r>
              <a:rPr lang="en-US" sz="1000" dirty="0"/>
              <a:t>/</a:t>
            </a:r>
            <a:r>
              <a:rPr lang="en-US" sz="1000" dirty="0" err="1"/>
              <a:t>src</a:t>
            </a:r>
            <a:r>
              <a:rPr lang="en-US" sz="1000" dirty="0"/>
              <a:t>/php5/source/php5-5.3.20/</a:t>
            </a:r>
            <a:r>
              <a:rPr lang="en-US" sz="1000" dirty="0" err="1"/>
              <a:t>Zend</a:t>
            </a:r>
            <a:r>
              <a:rPr lang="en-US" sz="1000" dirty="0"/>
              <a:t>/zend_variables.c:36</a:t>
            </a:r>
          </a:p>
          <a:p>
            <a:pPr>
              <a:lnSpc>
                <a:spcPct val="150000"/>
              </a:lnSpc>
            </a:pPr>
            <a:r>
              <a:rPr lang="en-US" sz="1000" dirty="0"/>
              <a:t>#2  0x00007fb8df6c1cb9 in _</a:t>
            </a:r>
            <a:r>
              <a:rPr lang="en-US" sz="1000" dirty="0" err="1"/>
              <a:t>zval_ptr_dtor</a:t>
            </a:r>
            <a:r>
              <a:rPr lang="en-US" sz="1000" dirty="0"/>
              <a:t> (</a:t>
            </a:r>
            <a:r>
              <a:rPr lang="en-US" sz="1000" dirty="0" err="1"/>
              <a:t>zval_ptr</a:t>
            </a:r>
            <a:r>
              <a:rPr lang="en-US" sz="1000" dirty="0"/>
              <a:t>=0x7fb8e55412f0) at /</a:t>
            </a:r>
            <a:r>
              <a:rPr lang="en-US" sz="1000" dirty="0" err="1"/>
              <a:t>usr</a:t>
            </a:r>
            <a:r>
              <a:rPr lang="en-US" sz="1000" dirty="0"/>
              <a:t>/</a:t>
            </a:r>
            <a:r>
              <a:rPr lang="en-US" sz="1000" dirty="0" err="1"/>
              <a:t>src</a:t>
            </a:r>
            <a:r>
              <a:rPr lang="en-US" sz="1000" dirty="0"/>
              <a:t>/php5/source/php5-5.3.20/</a:t>
            </a:r>
            <a:r>
              <a:rPr lang="en-US" sz="1000" dirty="0" err="1"/>
              <a:t>Zend</a:t>
            </a:r>
            <a:r>
              <a:rPr lang="en-US" sz="1000" dirty="0"/>
              <a:t>/zend_variables.h:35</a:t>
            </a:r>
          </a:p>
          <a:p>
            <a:pPr>
              <a:lnSpc>
                <a:spcPct val="150000"/>
              </a:lnSpc>
            </a:pPr>
            <a:r>
              <a:rPr lang="en-US" sz="1000" dirty="0"/>
              <a:t>#3  0x00007fb8d7d9f892 in ?? () from /usr/lib/php5/20090626/memcached.so</a:t>
            </a:r>
          </a:p>
          <a:p>
            <a:pPr>
              <a:lnSpc>
                <a:spcPct val="150000"/>
              </a:lnSpc>
            </a:pPr>
            <a:r>
              <a:rPr lang="en-US" sz="1000" dirty="0"/>
              <a:t>#4  0x00007fb8df71f9ba in </a:t>
            </a:r>
            <a:r>
              <a:rPr lang="en-US" sz="1000" dirty="0" err="1"/>
              <a:t>zend_do_fcall_common_helper_SPEC</a:t>
            </a:r>
            <a:r>
              <a:rPr lang="en-US" sz="1000" dirty="0"/>
              <a:t> (</a:t>
            </a:r>
            <a:r>
              <a:rPr lang="en-US" sz="1000" dirty="0" err="1"/>
              <a:t>execute_data</a:t>
            </a:r>
            <a:r>
              <a:rPr lang="en-US" sz="1000" dirty="0"/>
              <a:t>=0x7fb8e5813948) at /</a:t>
            </a:r>
            <a:r>
              <a:rPr lang="en-US" sz="1000" dirty="0" err="1"/>
              <a:t>usr</a:t>
            </a:r>
            <a:r>
              <a:rPr lang="en-US" sz="1000" dirty="0"/>
              <a:t>/</a:t>
            </a:r>
            <a:r>
              <a:rPr lang="en-US" sz="1000" dirty="0" err="1"/>
              <a:t>src</a:t>
            </a:r>
            <a:r>
              <a:rPr lang="en-US" sz="1000" dirty="0"/>
              <a:t>/php5/source/php5-5.3.20/</a:t>
            </a:r>
            <a:r>
              <a:rPr lang="en-US" sz="1000" dirty="0" err="1"/>
              <a:t>Zend</a:t>
            </a:r>
            <a:r>
              <a:rPr lang="en-US" sz="1000" dirty="0"/>
              <a:t>/zend_vm_execute.h:320</a:t>
            </a:r>
          </a:p>
          <a:p>
            <a:pPr>
              <a:lnSpc>
                <a:spcPct val="150000"/>
              </a:lnSpc>
            </a:pPr>
            <a:r>
              <a:rPr lang="en-US" sz="1000" dirty="0"/>
              <a:t>#5  0x00007fb8df6f6e70 in execute (</a:t>
            </a:r>
            <a:r>
              <a:rPr lang="en-US" sz="1000" dirty="0" err="1"/>
              <a:t>op_array</a:t>
            </a:r>
            <a:r>
              <a:rPr lang="en-US" sz="1000" dirty="0"/>
              <a:t>=0x7fb8e6350398) at /</a:t>
            </a:r>
            <a:r>
              <a:rPr lang="en-US" sz="1000" dirty="0" err="1"/>
              <a:t>usr</a:t>
            </a:r>
            <a:r>
              <a:rPr lang="en-US" sz="1000" dirty="0"/>
              <a:t>/</a:t>
            </a:r>
            <a:r>
              <a:rPr lang="en-US" sz="1000" dirty="0" err="1"/>
              <a:t>src</a:t>
            </a:r>
            <a:r>
              <a:rPr lang="en-US" sz="1000" dirty="0"/>
              <a:t>/php5/source/php5-5.3.20/</a:t>
            </a:r>
            <a:r>
              <a:rPr lang="en-US" sz="1000" dirty="0" err="1"/>
              <a:t>Zend</a:t>
            </a:r>
            <a:r>
              <a:rPr lang="en-US" sz="1000" dirty="0"/>
              <a:t>/zend_vm_execute.h:107</a:t>
            </a:r>
          </a:p>
          <a:p>
            <a:pPr>
              <a:lnSpc>
                <a:spcPct val="150000"/>
              </a:lnSpc>
            </a:pPr>
            <a:endParaRPr lang="en-US" sz="1000" dirty="0"/>
          </a:p>
          <a:p>
            <a:pPr>
              <a:lnSpc>
                <a:spcPct val="150000"/>
              </a:lnSpc>
            </a:pPr>
            <a:endParaRPr lang="en-US" sz="1000" dirty="0"/>
          </a:p>
          <a:p>
            <a:pPr>
              <a:lnSpc>
                <a:spcPct val="150000"/>
              </a:lnSpc>
            </a:pPr>
            <a:endParaRPr lang="ru-RU" sz="1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 txBox="1">
            <a:spLocks noChangeArrowheads="1"/>
          </p:cNvSpPr>
          <p:nvPr/>
        </p:nvSpPr>
        <p:spPr bwMode="auto">
          <a:xfrm>
            <a:off x="425450" y="0"/>
            <a:ext cx="56546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/>
              <a:t>Инструменты отладки кода</a:t>
            </a:r>
            <a:r>
              <a:rPr lang="en-US" sz="2400"/>
              <a:t> </a:t>
            </a:r>
            <a:r>
              <a:rPr lang="ru-RU" sz="2400"/>
              <a:t>- </a:t>
            </a:r>
            <a:r>
              <a:rPr lang="en-US" sz="2400"/>
              <a:t>gdb</a:t>
            </a:r>
            <a:endParaRPr lang="en-US" sz="2400" b="1"/>
          </a:p>
        </p:txBody>
      </p:sp>
      <p:pic>
        <p:nvPicPr>
          <p:cNvPr id="60419" name="Picture 3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3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Box 7"/>
          <p:cNvSpPr txBox="1">
            <a:spLocks noChangeArrowheads="1"/>
          </p:cNvSpPr>
          <p:nvPr/>
        </p:nvSpPr>
        <p:spPr bwMode="auto">
          <a:xfrm>
            <a:off x="563563" y="1125538"/>
            <a:ext cx="835342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smtClean="0"/>
              <a:t>Можно </a:t>
            </a:r>
            <a:r>
              <a:rPr lang="ru-RU" sz="1000" dirty="0"/>
              <a:t>п</a:t>
            </a:r>
            <a:r>
              <a:rPr lang="ru-RU" sz="1000" dirty="0" smtClean="0"/>
              <a:t>росмотреть </a:t>
            </a:r>
            <a:r>
              <a:rPr lang="ru-RU" sz="1000" dirty="0" err="1"/>
              <a:t>трейс</a:t>
            </a:r>
            <a:r>
              <a:rPr lang="ru-RU" sz="1000" dirty="0"/>
              <a:t> вызовов </a:t>
            </a:r>
            <a:r>
              <a:rPr lang="en-US" sz="1000" dirty="0"/>
              <a:t>PHP:</a:t>
            </a:r>
          </a:p>
          <a:p>
            <a:pPr>
              <a:lnSpc>
                <a:spcPct val="150000"/>
              </a:lnSpc>
            </a:pPr>
            <a:endParaRPr lang="en-US" sz="1000" dirty="0"/>
          </a:p>
          <a:p>
            <a:pPr>
              <a:lnSpc>
                <a:spcPct val="150000"/>
              </a:lnSpc>
            </a:pPr>
            <a:r>
              <a:rPr lang="en-US" sz="1000" dirty="0" err="1"/>
              <a:t>gdb</a:t>
            </a:r>
            <a:r>
              <a:rPr lang="en-US" sz="1000" dirty="0"/>
              <a:t> apache2 core.123456</a:t>
            </a:r>
          </a:p>
          <a:p>
            <a:pPr>
              <a:lnSpc>
                <a:spcPct val="150000"/>
              </a:lnSpc>
            </a:pPr>
            <a:r>
              <a:rPr lang="en-US" sz="1000" dirty="0"/>
              <a:t>(</a:t>
            </a:r>
            <a:r>
              <a:rPr lang="en-US" sz="1000" dirty="0" err="1"/>
              <a:t>gdb</a:t>
            </a:r>
            <a:r>
              <a:rPr lang="en-US" sz="1000" dirty="0"/>
              <a:t>) source /</a:t>
            </a:r>
            <a:r>
              <a:rPr lang="en-US" sz="1000" dirty="0" err="1"/>
              <a:t>usr</a:t>
            </a:r>
            <a:r>
              <a:rPr lang="en-US" sz="1000" dirty="0"/>
              <a:t>/</a:t>
            </a:r>
            <a:r>
              <a:rPr lang="en-US" sz="1000" dirty="0" err="1"/>
              <a:t>src</a:t>
            </a:r>
            <a:r>
              <a:rPr lang="en-US" sz="1000" dirty="0"/>
              <a:t>/php5_/source/php5-5.3/.</a:t>
            </a:r>
            <a:r>
              <a:rPr lang="en-US" sz="1000" dirty="0" err="1"/>
              <a:t>gdbinit</a:t>
            </a:r>
            <a:endParaRPr lang="en-US" sz="1000" dirty="0"/>
          </a:p>
          <a:p>
            <a:pPr>
              <a:lnSpc>
                <a:spcPct val="150000"/>
              </a:lnSpc>
            </a:pPr>
            <a:r>
              <a:rPr lang="en-US" sz="1000" dirty="0"/>
              <a:t>(</a:t>
            </a:r>
            <a:r>
              <a:rPr lang="en-US" sz="1000" dirty="0" err="1"/>
              <a:t>gdb</a:t>
            </a:r>
            <a:r>
              <a:rPr lang="en-US" sz="1000" dirty="0"/>
              <a:t>) </a:t>
            </a:r>
            <a:r>
              <a:rPr lang="en-US" sz="1000" dirty="0" err="1"/>
              <a:t>dump_bt</a:t>
            </a:r>
            <a:r>
              <a:rPr lang="en-US" sz="1000" dirty="0"/>
              <a:t> </a:t>
            </a:r>
            <a:r>
              <a:rPr lang="en-US" sz="1000" dirty="0" err="1" smtClean="0"/>
              <a:t>executor_globals.current_execute_data</a:t>
            </a:r>
            <a:endParaRPr lang="en-US" sz="1000" dirty="0" smtClean="0"/>
          </a:p>
          <a:p>
            <a:pPr>
              <a:lnSpc>
                <a:spcPct val="150000"/>
              </a:lnSpc>
            </a:pPr>
            <a:endParaRPr lang="en-US" sz="1000" dirty="0"/>
          </a:p>
          <a:p>
            <a:pPr>
              <a:lnSpc>
                <a:spcPct val="150000"/>
              </a:lnSpc>
            </a:pPr>
            <a:r>
              <a:rPr lang="en-US" sz="1000" dirty="0"/>
              <a:t>[0x03f92140] </a:t>
            </a:r>
            <a:r>
              <a:rPr lang="en-US" sz="1000" dirty="0" err="1"/>
              <a:t>mb_substr</a:t>
            </a:r>
            <a:r>
              <a:rPr lang="en-US" sz="1000" dirty="0"/>
              <a:t>() /</a:t>
            </a:r>
            <a:r>
              <a:rPr lang="en-US" sz="1000" dirty="0" err="1"/>
              <a:t>var</a:t>
            </a:r>
            <a:r>
              <a:rPr lang="en-US" sz="1000" dirty="0"/>
              <a:t>/www/html/</a:t>
            </a:r>
            <a:r>
              <a:rPr lang="en-US" sz="1000" dirty="0" err="1"/>
              <a:t>bitrix</a:t>
            </a:r>
            <a:r>
              <a:rPr lang="en-US" sz="1000" dirty="0"/>
              <a:t>/modules/</a:t>
            </a:r>
            <a:r>
              <a:rPr lang="en-US" sz="1000" dirty="0" err="1"/>
              <a:t>crm</a:t>
            </a:r>
            <a:r>
              <a:rPr lang="en-US" sz="1000" dirty="0"/>
              <a:t>/classes/general/crm_external_sale_proxy.php:465 </a:t>
            </a:r>
            <a:br>
              <a:rPr lang="en-US" sz="1000" dirty="0"/>
            </a:br>
            <a:r>
              <a:rPr lang="en-US" sz="1000" dirty="0"/>
              <a:t>[0x03f911b8] </a:t>
            </a:r>
            <a:r>
              <a:rPr lang="en-US" sz="1000" dirty="0" err="1"/>
              <a:t>GetResponse</a:t>
            </a:r>
            <a:r>
              <a:rPr lang="en-US" sz="1000" dirty="0"/>
              <a:t>() /</a:t>
            </a:r>
            <a:r>
              <a:rPr lang="en-US" sz="1000" dirty="0" err="1"/>
              <a:t>var</a:t>
            </a:r>
            <a:r>
              <a:rPr lang="en-US" sz="1000" dirty="0"/>
              <a:t>/www/html/</a:t>
            </a:r>
            <a:r>
              <a:rPr lang="en-US" sz="1000" dirty="0" err="1"/>
              <a:t>bitrix</a:t>
            </a:r>
            <a:r>
              <a:rPr lang="en-US" sz="1000" dirty="0"/>
              <a:t>/modules/</a:t>
            </a:r>
            <a:r>
              <a:rPr lang="en-US" sz="1000" dirty="0" err="1"/>
              <a:t>crm</a:t>
            </a:r>
            <a:r>
              <a:rPr lang="en-US" sz="1000" dirty="0"/>
              <a:t>/classes/general/crm_external_sale_proxy.php:170 </a:t>
            </a:r>
            <a:br>
              <a:rPr lang="en-US" sz="1000" dirty="0"/>
            </a:br>
            <a:r>
              <a:rPr lang="en-US" sz="1000" dirty="0"/>
              <a:t>[0x03f90758] Send() /</a:t>
            </a:r>
            <a:r>
              <a:rPr lang="en-US" sz="1000" dirty="0" err="1"/>
              <a:t>var</a:t>
            </a:r>
            <a:r>
              <a:rPr lang="en-US" sz="1000" dirty="0"/>
              <a:t>/www/html/</a:t>
            </a:r>
            <a:r>
              <a:rPr lang="en-US" sz="1000" dirty="0" err="1"/>
              <a:t>bitrix</a:t>
            </a:r>
            <a:r>
              <a:rPr lang="en-US" sz="1000" dirty="0"/>
              <a:t>/modules/</a:t>
            </a:r>
            <a:r>
              <a:rPr lang="en-US" sz="1000" dirty="0" err="1"/>
              <a:t>crm</a:t>
            </a:r>
            <a:r>
              <a:rPr lang="en-US" sz="1000" dirty="0"/>
              <a:t>/classes/general/crm_external_sale_import.php:1282 </a:t>
            </a:r>
            <a:br>
              <a:rPr lang="en-US" sz="1000" dirty="0"/>
            </a:br>
            <a:r>
              <a:rPr lang="en-US" sz="1000" dirty="0"/>
              <a:t>[0x03f8f108] </a:t>
            </a:r>
            <a:r>
              <a:rPr lang="en-US" sz="1000" dirty="0" err="1"/>
              <a:t>QueryOrderData</a:t>
            </a:r>
            <a:r>
              <a:rPr lang="en-US" sz="1000" dirty="0"/>
              <a:t>() /</a:t>
            </a:r>
            <a:r>
              <a:rPr lang="en-US" sz="1000" dirty="0" err="1"/>
              <a:t>var</a:t>
            </a:r>
            <a:r>
              <a:rPr lang="en-US" sz="1000" dirty="0"/>
              <a:t>/www/html/</a:t>
            </a:r>
            <a:r>
              <a:rPr lang="en-US" sz="1000" dirty="0" err="1"/>
              <a:t>bitrix</a:t>
            </a:r>
            <a:r>
              <a:rPr lang="en-US" sz="1000" dirty="0"/>
              <a:t>/modules/</a:t>
            </a:r>
            <a:r>
              <a:rPr lang="en-US" sz="1000" dirty="0" err="1"/>
              <a:t>crm</a:t>
            </a:r>
            <a:r>
              <a:rPr lang="en-US" sz="1000" dirty="0"/>
              <a:t>/classes/general/crm_external_sale_import.php:127 </a:t>
            </a:r>
            <a:br>
              <a:rPr lang="en-US" sz="1000" dirty="0"/>
            </a:br>
            <a:r>
              <a:rPr lang="en-US" sz="1000" dirty="0"/>
              <a:t>[0x03f8eab0] </a:t>
            </a:r>
            <a:r>
              <a:rPr lang="en-US" sz="1000" dirty="0" err="1"/>
              <a:t>SyncOrderData</a:t>
            </a:r>
            <a:r>
              <a:rPr lang="en-US" sz="1000" dirty="0"/>
              <a:t>() /</a:t>
            </a:r>
            <a:r>
              <a:rPr lang="en-US" sz="1000" dirty="0" err="1"/>
              <a:t>var</a:t>
            </a:r>
            <a:r>
              <a:rPr lang="en-US" sz="1000" dirty="0"/>
              <a:t>/www/html/</a:t>
            </a:r>
            <a:r>
              <a:rPr lang="en-US" sz="1000" dirty="0" err="1"/>
              <a:t>bitrix</a:t>
            </a:r>
            <a:r>
              <a:rPr lang="en-US" sz="1000" dirty="0"/>
              <a:t>/modules/</a:t>
            </a:r>
            <a:r>
              <a:rPr lang="en-US" sz="1000" dirty="0" err="1"/>
              <a:t>crm</a:t>
            </a:r>
            <a:r>
              <a:rPr lang="en-US" sz="1000" dirty="0"/>
              <a:t>/classes/general/crm_external_sale_import.php:1882 </a:t>
            </a:r>
            <a:br>
              <a:rPr lang="en-US" sz="1000" dirty="0"/>
            </a:br>
            <a:r>
              <a:rPr lang="en-US" sz="1000" dirty="0"/>
              <a:t>[0x03f8e9b0] </a:t>
            </a:r>
            <a:r>
              <a:rPr lang="en-US" sz="1000" dirty="0" err="1"/>
              <a:t>DataSync</a:t>
            </a:r>
            <a:r>
              <a:rPr lang="en-US" sz="1000" dirty="0"/>
              <a:t>() /</a:t>
            </a:r>
            <a:r>
              <a:rPr lang="en-US" sz="1000" dirty="0" err="1"/>
              <a:t>var</a:t>
            </a:r>
            <a:r>
              <a:rPr lang="en-US" sz="1000" dirty="0"/>
              <a:t>/www/html/</a:t>
            </a:r>
            <a:r>
              <a:rPr lang="en-US" sz="1000" dirty="0" err="1"/>
              <a:t>bitrix</a:t>
            </a:r>
            <a:r>
              <a:rPr lang="en-US" sz="1000" dirty="0"/>
              <a:t>/modules/main/classes/</a:t>
            </a:r>
            <a:r>
              <a:rPr lang="en-US" sz="1000" dirty="0" err="1"/>
              <a:t>mysql</a:t>
            </a:r>
            <a:r>
              <a:rPr lang="en-US" sz="1000" dirty="0"/>
              <a:t>/</a:t>
            </a:r>
            <a:r>
              <a:rPr lang="en-US" sz="1000" dirty="0" err="1"/>
              <a:t>agent.php</a:t>
            </a:r>
            <a:r>
              <a:rPr lang="en-US" sz="1000" dirty="0"/>
              <a:t>(162) : </a:t>
            </a:r>
            <a:r>
              <a:rPr lang="en-US" sz="1000" dirty="0" err="1"/>
              <a:t>eval</a:t>
            </a:r>
            <a:r>
              <a:rPr lang="en-US" sz="1000" dirty="0"/>
              <a:t>()'d code:1 </a:t>
            </a:r>
            <a:br>
              <a:rPr lang="en-US" sz="1000" dirty="0"/>
            </a:br>
            <a:r>
              <a:rPr lang="en-US" sz="1000" dirty="0"/>
              <a:t>[0x03f8cd00] ??? /</a:t>
            </a:r>
            <a:r>
              <a:rPr lang="en-US" sz="1000" dirty="0" err="1"/>
              <a:t>var</a:t>
            </a:r>
            <a:r>
              <a:rPr lang="en-US" sz="1000" dirty="0"/>
              <a:t>/www/html/</a:t>
            </a:r>
            <a:r>
              <a:rPr lang="en-US" sz="1000" dirty="0" err="1"/>
              <a:t>bitrix</a:t>
            </a:r>
            <a:r>
              <a:rPr lang="en-US" sz="1000" dirty="0"/>
              <a:t>/modules/main/classes/</a:t>
            </a:r>
            <a:r>
              <a:rPr lang="en-US" sz="1000" dirty="0" err="1"/>
              <a:t>mysql</a:t>
            </a:r>
            <a:r>
              <a:rPr lang="en-US" sz="1000" dirty="0"/>
              <a:t>/agent.php:162 </a:t>
            </a:r>
            <a:br>
              <a:rPr lang="en-US" sz="1000" dirty="0"/>
            </a:br>
            <a:r>
              <a:rPr lang="en-US" sz="1000" dirty="0"/>
              <a:t>[0x5dd19210] </a:t>
            </a:r>
            <a:r>
              <a:rPr lang="en-US" sz="1000" dirty="0" err="1"/>
              <a:t>ExecuteAgents</a:t>
            </a:r>
            <a:r>
              <a:rPr lang="en-US" sz="1000" dirty="0"/>
              <a:t>() </a:t>
            </a:r>
            <a:br>
              <a:rPr lang="en-US" sz="1000" dirty="0"/>
            </a:br>
            <a:r>
              <a:rPr lang="en-US" sz="1000" dirty="0"/>
              <a:t>[0x03f8c4a0] </a:t>
            </a:r>
            <a:r>
              <a:rPr lang="en-US" sz="1000" dirty="0" err="1"/>
              <a:t>call_user_func_array</a:t>
            </a:r>
            <a:r>
              <a:rPr lang="en-US" sz="1000" dirty="0"/>
              <a:t>() /</a:t>
            </a:r>
            <a:r>
              <a:rPr lang="en-US" sz="1000" dirty="0" err="1"/>
              <a:t>var</a:t>
            </a:r>
            <a:r>
              <a:rPr lang="en-US" sz="1000" dirty="0"/>
              <a:t>/www/html/</a:t>
            </a:r>
            <a:r>
              <a:rPr lang="en-US" sz="1000" dirty="0" err="1"/>
              <a:t>bitrix</a:t>
            </a:r>
            <a:r>
              <a:rPr lang="en-US" sz="1000" dirty="0"/>
              <a:t>/modules/main/classes/general/main.php:4615 </a:t>
            </a:r>
            <a:br>
              <a:rPr lang="en-US" sz="1000" dirty="0"/>
            </a:br>
            <a:r>
              <a:rPr lang="en-US" sz="1000" dirty="0"/>
              <a:t>[0x03f8af58] </a:t>
            </a:r>
            <a:r>
              <a:rPr lang="en-US" sz="1000" dirty="0" err="1"/>
              <a:t>ForkActions</a:t>
            </a:r>
            <a:r>
              <a:rPr lang="en-US" sz="1000" dirty="0"/>
              <a:t>() /</a:t>
            </a:r>
            <a:r>
              <a:rPr lang="en-US" sz="1000" dirty="0" err="1"/>
              <a:t>var</a:t>
            </a:r>
            <a:r>
              <a:rPr lang="en-US" sz="1000" dirty="0"/>
              <a:t>/www/html/</a:t>
            </a:r>
            <a:r>
              <a:rPr lang="en-US" sz="1000" dirty="0" err="1"/>
              <a:t>bitrix</a:t>
            </a:r>
            <a:r>
              <a:rPr lang="en-US" sz="1000" dirty="0"/>
              <a:t>/modules/main/include/epilog_after.php:62 </a:t>
            </a:r>
            <a:br>
              <a:rPr lang="en-US" sz="1000" dirty="0"/>
            </a:br>
            <a:r>
              <a:rPr lang="en-US" sz="1000" dirty="0"/>
              <a:t>[0x03f8ace0] ??? /</a:t>
            </a:r>
            <a:r>
              <a:rPr lang="en-US" sz="1000" dirty="0" err="1"/>
              <a:t>var</a:t>
            </a:r>
            <a:r>
              <a:rPr lang="en-US" sz="1000" dirty="0"/>
              <a:t>/www/html/</a:t>
            </a:r>
            <a:r>
              <a:rPr lang="en-US" sz="1000" dirty="0" err="1"/>
              <a:t>bitrix</a:t>
            </a:r>
            <a:r>
              <a:rPr lang="en-US" sz="1000" dirty="0"/>
              <a:t>/modules/main/include/epilog.php:3 </a:t>
            </a:r>
            <a:br>
              <a:rPr lang="en-US" sz="1000" dirty="0"/>
            </a:br>
            <a:r>
              <a:rPr lang="en-US" sz="1000" dirty="0"/>
              <a:t>[0x03f8ab08] ??? /</a:t>
            </a:r>
            <a:r>
              <a:rPr lang="en-US" sz="1000" dirty="0" err="1"/>
              <a:t>var</a:t>
            </a:r>
            <a:r>
              <a:rPr lang="en-US" sz="1000" dirty="0"/>
              <a:t>/www/html/</a:t>
            </a:r>
            <a:r>
              <a:rPr lang="en-US" sz="1000" dirty="0" err="1"/>
              <a:t>bitrix</a:t>
            </a:r>
            <a:r>
              <a:rPr lang="en-US" sz="1000" dirty="0"/>
              <a:t>/footer.php:4 </a:t>
            </a:r>
            <a:br>
              <a:rPr lang="en-US" sz="1000" dirty="0"/>
            </a:br>
            <a:r>
              <a:rPr lang="en-US" sz="1000" dirty="0"/>
              <a:t>[0x03f8a658] ??? /</a:t>
            </a:r>
            <a:r>
              <a:rPr lang="en-US" sz="1000" dirty="0" err="1"/>
              <a:t>var</a:t>
            </a:r>
            <a:r>
              <a:rPr lang="en-US" sz="1000" dirty="0"/>
              <a:t>/www/html/</a:t>
            </a:r>
            <a:r>
              <a:rPr lang="en-US" sz="1000" dirty="0" err="1"/>
              <a:t>crm</a:t>
            </a:r>
            <a:r>
              <a:rPr lang="en-US" sz="1000" dirty="0"/>
              <a:t>/deal/index.php:35 </a:t>
            </a:r>
            <a:br>
              <a:rPr lang="en-US" sz="1000" dirty="0"/>
            </a:br>
            <a:r>
              <a:rPr lang="en-US" sz="1000" dirty="0"/>
              <a:t>[0x03f877a8] ??? /</a:t>
            </a:r>
            <a:r>
              <a:rPr lang="en-US" sz="1000" dirty="0" err="1"/>
              <a:t>var</a:t>
            </a:r>
            <a:r>
              <a:rPr lang="en-US" sz="1000" dirty="0"/>
              <a:t>/www/html/</a:t>
            </a:r>
            <a:r>
              <a:rPr lang="en-US" sz="1000" dirty="0" err="1"/>
              <a:t>bitrix</a:t>
            </a:r>
            <a:r>
              <a:rPr lang="en-US" sz="1000" dirty="0"/>
              <a:t>/modules/main/include/urlrewrite.php:150 </a:t>
            </a:r>
            <a:br>
              <a:rPr lang="en-US" sz="1000" dirty="0"/>
            </a:br>
            <a:r>
              <a:rPr lang="en-US" sz="1000" dirty="0"/>
              <a:t>[0x03f87530] ??? /</a:t>
            </a:r>
            <a:r>
              <a:rPr lang="en-US" sz="1000" dirty="0" err="1" smtClean="0"/>
              <a:t>var</a:t>
            </a:r>
            <a:r>
              <a:rPr lang="en-US" sz="1000" dirty="0" smtClean="0"/>
              <a:t>/www/html/</a:t>
            </a:r>
            <a:r>
              <a:rPr lang="en-US" sz="1000" dirty="0" err="1" smtClean="0"/>
              <a:t>bitrix</a:t>
            </a:r>
            <a:r>
              <a:rPr lang="en-US" sz="1000" dirty="0" smtClean="0"/>
              <a:t>/urlrewrite.php:2</a:t>
            </a:r>
            <a:endParaRPr lang="en-US" sz="1000" dirty="0"/>
          </a:p>
          <a:p>
            <a:pPr>
              <a:lnSpc>
                <a:spcPct val="150000"/>
              </a:lnSpc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5450808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300" b="1">
                <a:latin typeface="Calibri" pitchFamily="34" charset="0"/>
              </a:rPr>
              <a:t>Выбираем удобный инструментарий!</a:t>
            </a:r>
            <a:endParaRPr lang="en-US" sz="2300" b="1">
              <a:latin typeface="Calibri" pitchFamily="34" charset="0"/>
            </a:endParaRPr>
          </a:p>
        </p:txBody>
      </p:sp>
      <p:pic>
        <p:nvPicPr>
          <p:cNvPr id="1946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Прямоугольник 58"/>
          <p:cNvSpPr/>
          <p:nvPr/>
        </p:nvSpPr>
        <p:spPr>
          <a:xfrm>
            <a:off x="2411413" y="1773238"/>
            <a:ext cx="708025" cy="517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MediaWiki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619250" y="1773238"/>
            <a:ext cx="708025" cy="517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Excel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555875" y="1196975"/>
            <a:ext cx="863600" cy="517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Redmine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84213" y="1773238"/>
            <a:ext cx="863600" cy="517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Track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92500" y="1196975"/>
            <a:ext cx="1079500" cy="517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Confluence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84213" y="1196975"/>
            <a:ext cx="1808162" cy="517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Раб. группа: Битрикс24/</a:t>
            </a:r>
            <a:r>
              <a:rPr lang="ru-RU" sz="1200" dirty="0" err="1">
                <a:solidFill>
                  <a:schemeClr val="tx1"/>
                </a:solidFill>
              </a:rPr>
              <a:t>Корппортал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7688" y="1052513"/>
            <a:ext cx="4168775" cy="16557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8" name="TextBox 65"/>
          <p:cNvSpPr txBox="1">
            <a:spLocks noChangeArrowheads="1"/>
          </p:cNvSpPr>
          <p:nvPr/>
        </p:nvSpPr>
        <p:spPr bwMode="auto">
          <a:xfrm>
            <a:off x="2525713" y="2424113"/>
            <a:ext cx="215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/>
              <a:t>Управление требованиями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555875" y="3074988"/>
            <a:ext cx="863600" cy="51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Redmine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497263" y="3068638"/>
            <a:ext cx="1079500" cy="51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Jira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4213" y="3049588"/>
            <a:ext cx="1808162" cy="51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Раб. группа: Битрикс24/</a:t>
            </a:r>
            <a:r>
              <a:rPr lang="ru-RU" sz="1200" dirty="0" err="1">
                <a:solidFill>
                  <a:schemeClr val="tx1"/>
                </a:solidFill>
              </a:rPr>
              <a:t>Корппортал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84213" y="3632200"/>
            <a:ext cx="863600" cy="51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Track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625600" y="3627438"/>
            <a:ext cx="1139825" cy="51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TrackStudio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11175" y="2924175"/>
            <a:ext cx="4168775" cy="17287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75" name="TextBox 73"/>
          <p:cNvSpPr txBox="1">
            <a:spLocks noChangeArrowheads="1"/>
          </p:cNvSpPr>
          <p:nvPr/>
        </p:nvSpPr>
        <p:spPr bwMode="auto">
          <a:xfrm>
            <a:off x="1984375" y="4203700"/>
            <a:ext cx="2700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/>
              <a:t>Управление задачами, временем, рисками, документами, проектом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847975" y="3632200"/>
            <a:ext cx="1139825" cy="51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Mantis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219700" y="1247775"/>
            <a:ext cx="865188" cy="517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SVN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167438" y="1244600"/>
            <a:ext cx="1141412" cy="517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Mercurial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385050" y="1247775"/>
            <a:ext cx="1139825" cy="517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Git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156325" y="1820863"/>
            <a:ext cx="1139825" cy="517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Bazaar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975225" y="1052513"/>
            <a:ext cx="4054475" cy="16557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82" name="TextBox 80"/>
          <p:cNvSpPr txBox="1">
            <a:spLocks noChangeArrowheads="1"/>
          </p:cNvSpPr>
          <p:nvPr/>
        </p:nvSpPr>
        <p:spPr bwMode="auto">
          <a:xfrm>
            <a:off x="6659563" y="2424113"/>
            <a:ext cx="2520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/>
              <a:t>Управление версиями кода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219700" y="3121025"/>
            <a:ext cx="1152525" cy="517525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ZendStudio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56363" y="3141663"/>
            <a:ext cx="1139825" cy="517525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PhpStorm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713663" y="3146425"/>
            <a:ext cx="1139825" cy="517525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Eclipse PDT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75225" y="2924175"/>
            <a:ext cx="4054475" cy="16573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87" name="TextBox 32"/>
          <p:cNvSpPr txBox="1">
            <a:spLocks noChangeArrowheads="1"/>
          </p:cNvSpPr>
          <p:nvPr/>
        </p:nvSpPr>
        <p:spPr bwMode="auto">
          <a:xfrm>
            <a:off x="7153275" y="4287838"/>
            <a:ext cx="1876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/>
              <a:t>Среды разработки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987675" y="4992688"/>
            <a:ext cx="1152525" cy="517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Xdebug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22750" y="5013325"/>
            <a:ext cx="1141413" cy="517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XHProf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81638" y="5018088"/>
            <a:ext cx="1139825" cy="517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Pinba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43200" y="4797425"/>
            <a:ext cx="4054475" cy="16557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92" name="TextBox 37"/>
          <p:cNvSpPr txBox="1">
            <a:spLocks noChangeArrowheads="1"/>
          </p:cNvSpPr>
          <p:nvPr/>
        </p:nvSpPr>
        <p:spPr bwMode="auto">
          <a:xfrm>
            <a:off x="4500563" y="5949950"/>
            <a:ext cx="2305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/>
              <a:t>Средства отладки для разработчиков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472237" y="3767932"/>
            <a:ext cx="1139825" cy="517525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PhpED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2"/>
          <p:cNvSpPr txBox="1">
            <a:spLocks noChangeArrowheads="1"/>
          </p:cNvSpPr>
          <p:nvPr/>
        </p:nvSpPr>
        <p:spPr bwMode="auto">
          <a:xfrm>
            <a:off x="425450" y="0"/>
            <a:ext cx="56546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100"/>
              <a:t>Инструменты и проекты</a:t>
            </a:r>
            <a:endParaRPr lang="en-US" sz="3100" b="1"/>
          </a:p>
        </p:txBody>
      </p:sp>
      <p:pic>
        <p:nvPicPr>
          <p:cNvPr id="82948" name="Picture 3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3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63563" y="1125538"/>
            <a:ext cx="8353425" cy="512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en-US" sz="2000"/>
              <a:t>IDE </a:t>
            </a:r>
            <a:r>
              <a:rPr lang="ru-RU" sz="2000"/>
              <a:t>и контроль версий – всегда и везде!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en-US" sz="2000"/>
              <a:t>Wiki – </a:t>
            </a:r>
            <a:r>
              <a:rPr lang="ru-RU" sz="2000"/>
              <a:t>очень полезно, особенно если много требований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Трекеры задач – полезны практически в любой проекте</a:t>
            </a:r>
          </a:p>
          <a:p>
            <a:pPr marL="342900" indent="-342900">
              <a:lnSpc>
                <a:spcPct val="150000"/>
              </a:lnSpc>
            </a:pPr>
            <a:endParaRPr lang="ru-RU" sz="2000"/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Много веток в контроле версий – в больших проектах полезно</a:t>
            </a:r>
          </a:p>
          <a:p>
            <a:pPr marL="342900" indent="-342900">
              <a:lnSpc>
                <a:spcPct val="150000"/>
              </a:lnSpc>
            </a:pPr>
            <a:endParaRPr lang="ru-RU" sz="2000"/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Битрикс – и много разработчиков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Битрикс – разные БД у разработчиков или нет?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Битрикс – контент и контроль версий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Девелоперские, тестовые и боевые сервера</a:t>
            </a:r>
            <a:endParaRPr lang="en-US" sz="2000"/>
          </a:p>
          <a:p>
            <a:pPr marL="342900" indent="-342900">
              <a:lnSpc>
                <a:spcPct val="150000"/>
              </a:lnSpc>
            </a:pPr>
            <a:endParaRPr lang="ru-RU" sz="20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2" descr="C:\Users\Natalia\Downloads\9560810_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9525"/>
            <a:ext cx="3559175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Box 10"/>
          <p:cNvSpPr txBox="1">
            <a:spLocks noChangeArrowheads="1"/>
          </p:cNvSpPr>
          <p:nvPr/>
        </p:nvSpPr>
        <p:spPr bwMode="auto">
          <a:xfrm>
            <a:off x="250825" y="490538"/>
            <a:ext cx="60499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Спасибо за внимание!</a:t>
            </a:r>
            <a:endParaRPr lang="en-US" sz="4400"/>
          </a:p>
          <a:p>
            <a:r>
              <a:rPr lang="en-US" sz="4400"/>
              <a:t>  </a:t>
            </a:r>
            <a:endParaRPr lang="ru-RU" sz="4400"/>
          </a:p>
          <a:p>
            <a:r>
              <a:rPr lang="ru-RU" sz="4400"/>
              <a:t>Вопросы?</a:t>
            </a:r>
            <a:endParaRPr lang="en-US" sz="4400">
              <a:latin typeface="Calibri" pitchFamily="34" charset="0"/>
            </a:endParaRPr>
          </a:p>
        </p:txBody>
      </p:sp>
      <p:sp>
        <p:nvSpPr>
          <p:cNvPr id="62469" name="Text Box 8"/>
          <p:cNvSpPr txBox="1">
            <a:spLocks noChangeArrowheads="1"/>
          </p:cNvSpPr>
          <p:nvPr/>
        </p:nvSpPr>
        <p:spPr bwMode="auto">
          <a:xfrm>
            <a:off x="468313" y="3789363"/>
            <a:ext cx="31797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40000"/>
              </a:spcAft>
            </a:pPr>
            <a:r>
              <a:rPr lang="ru-RU" sz="2400" b="1"/>
              <a:t>Александр Сербул</a:t>
            </a:r>
          </a:p>
          <a:p>
            <a:pPr>
              <a:spcAft>
                <a:spcPct val="40000"/>
              </a:spcAft>
            </a:pPr>
            <a:r>
              <a:rPr lang="en-US" b="1">
                <a:solidFill>
                  <a:srgbClr val="3C7AB2"/>
                </a:solidFill>
                <a:hlinkClick r:id="rId6"/>
              </a:rPr>
              <a:t>serbul@1c-bitrix.ru</a:t>
            </a:r>
            <a:r>
              <a:rPr lang="ru-RU" b="1">
                <a:solidFill>
                  <a:srgbClr val="3C7AB2"/>
                </a:solidFill>
              </a:rPr>
              <a:t> </a:t>
            </a:r>
            <a:r>
              <a:rPr lang="en-US" b="1"/>
              <a:t>       </a:t>
            </a:r>
            <a:endParaRPr lang="ru-RU" b="1"/>
          </a:p>
          <a:p>
            <a:pPr>
              <a:spcAft>
                <a:spcPct val="40000"/>
              </a:spcAft>
            </a:pPr>
            <a:r>
              <a:rPr lang="en-US" b="1"/>
              <a:t>       AlexSerbul</a:t>
            </a:r>
            <a:endParaRPr lang="ru-RU" b="1"/>
          </a:p>
        </p:txBody>
      </p:sp>
      <p:pic>
        <p:nvPicPr>
          <p:cNvPr id="62470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4652963"/>
            <a:ext cx="401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>
                <a:latin typeface="Calibri" pitchFamily="34" charset="0"/>
              </a:rPr>
              <a:t>Где писать код?</a:t>
            </a:r>
            <a:endParaRPr lang="en-US" sz="2800" b="1">
              <a:latin typeface="Calibri" pitchFamily="34" charset="0"/>
            </a:endParaRPr>
          </a:p>
        </p:txBody>
      </p:sp>
      <p:pic>
        <p:nvPicPr>
          <p:cNvPr id="6451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63563" y="957263"/>
            <a:ext cx="8353425" cy="237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ru-RU" sz="2000" dirty="0"/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ru-RU" sz="2000" dirty="0"/>
              <a:t>Разработчики должны использовать – современные инструменты</a:t>
            </a:r>
            <a:r>
              <a:rPr lang="en-US" sz="2000" dirty="0"/>
              <a:t> IDE (</a:t>
            </a:r>
            <a:r>
              <a:rPr lang="ru-RU" i="1" dirty="0" err="1"/>
              <a:t>Integrated</a:t>
            </a:r>
            <a:r>
              <a:rPr lang="ru-RU" i="1" dirty="0"/>
              <a:t> </a:t>
            </a:r>
            <a:r>
              <a:rPr lang="ru-RU" i="1" dirty="0" err="1"/>
              <a:t>Development</a:t>
            </a:r>
            <a:r>
              <a:rPr lang="ru-RU" i="1" dirty="0"/>
              <a:t> </a:t>
            </a:r>
            <a:r>
              <a:rPr lang="ru-RU" i="1" dirty="0" err="1"/>
              <a:t>Environment</a:t>
            </a:r>
            <a:r>
              <a:rPr lang="en-US" sz="2000" dirty="0"/>
              <a:t>)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ru-RU" sz="2000" dirty="0"/>
              <a:t>Выберите удобный</a:t>
            </a:r>
            <a:r>
              <a:rPr lang="en-US" sz="2000" dirty="0"/>
              <a:t> IDE</a:t>
            </a:r>
            <a:r>
              <a:rPr lang="ru-RU" sz="2000" dirty="0"/>
              <a:t>, изучите и внедрите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ru-RU" sz="2000" dirty="0"/>
              <a:t>Экономьте время и деньги!</a:t>
            </a:r>
          </a:p>
        </p:txBody>
      </p:sp>
      <p:pic>
        <p:nvPicPr>
          <p:cNvPr id="64525" name="Picture 13" descr="зенд студия - лог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365625"/>
            <a:ext cx="2551113" cy="454025"/>
          </a:xfrm>
          <a:prstGeom prst="rect">
            <a:avLst/>
          </a:prstGeom>
          <a:noFill/>
        </p:spPr>
      </p:pic>
      <p:pic>
        <p:nvPicPr>
          <p:cNvPr id="64526" name="Picture 14" descr="пхп шторм - лог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3644900"/>
            <a:ext cx="2112963" cy="495300"/>
          </a:xfrm>
          <a:prstGeom prst="rect">
            <a:avLst/>
          </a:prstGeom>
          <a:noFill/>
        </p:spPr>
      </p:pic>
      <p:pic>
        <p:nvPicPr>
          <p:cNvPr id="64527" name="Picture 15" descr="эклипс - лог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4292600"/>
            <a:ext cx="1512888" cy="730250"/>
          </a:xfrm>
          <a:prstGeom prst="rect">
            <a:avLst/>
          </a:prstGeom>
          <a:noFill/>
        </p:spPr>
      </p:pic>
      <p:sp>
        <p:nvSpPr>
          <p:cNvPr id="2" name="TextBox 22"/>
          <p:cNvSpPr txBox="1"/>
          <p:nvPr/>
        </p:nvSpPr>
        <p:spPr>
          <a:xfrm>
            <a:off x="5651500" y="5084763"/>
            <a:ext cx="2665413" cy="411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400" i="1"/>
              <a:t>PHP Development </a:t>
            </a:r>
            <a:r>
              <a:rPr lang="en-US" sz="1400" i="1"/>
              <a:t>T</a:t>
            </a:r>
            <a:r>
              <a:rPr lang="ru-RU" sz="1400" i="1"/>
              <a:t>ools</a:t>
            </a:r>
            <a:r>
              <a:rPr lang="en-US" sz="1400" i="1"/>
              <a:t> (PDT)</a:t>
            </a:r>
            <a:endParaRPr lang="ru-RU" sz="1400" i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6" r="25770" b="42260"/>
          <a:stretch/>
        </p:blipFill>
        <p:spPr>
          <a:xfrm>
            <a:off x="3804443" y="4793059"/>
            <a:ext cx="1343025" cy="16994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800" b="1">
                <a:latin typeface="Calibri" pitchFamily="34" charset="0"/>
              </a:rPr>
              <a:t>PhpStorm</a:t>
            </a:r>
          </a:p>
        </p:txBody>
      </p:sp>
      <p:pic>
        <p:nvPicPr>
          <p:cNvPr id="66565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5" name="Picture 15" descr="шторм - подсказки по парам функци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2565400"/>
            <a:ext cx="1752600" cy="666750"/>
          </a:xfrm>
          <a:prstGeom prst="rect">
            <a:avLst/>
          </a:prstGeom>
          <a:noFill/>
        </p:spPr>
      </p:pic>
      <p:pic>
        <p:nvPicPr>
          <p:cNvPr id="66576" name="Picture 16" descr="шторм - подсказки по пхп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4163" y="3644900"/>
            <a:ext cx="3209925" cy="914400"/>
          </a:xfrm>
          <a:prstGeom prst="rect">
            <a:avLst/>
          </a:prstGeom>
          <a:noFill/>
        </p:spPr>
      </p:pic>
      <p:pic>
        <p:nvPicPr>
          <p:cNvPr id="66577" name="Picture 17" descr="шторм - подсказки по пхп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6100" y="4868863"/>
            <a:ext cx="4429125" cy="11811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63563" y="836613"/>
            <a:ext cx="8353425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ru-RU" sz="2000"/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ru-RU" sz="2000"/>
              <a:t>Подсказки по </a:t>
            </a:r>
            <a:r>
              <a:rPr lang="en-US" sz="2000"/>
              <a:t>PHP </a:t>
            </a:r>
            <a:r>
              <a:rPr lang="ru-RU" sz="2000"/>
              <a:t>и вашим функциям/классам, подсветка ошибок</a:t>
            </a:r>
          </a:p>
        </p:txBody>
      </p:sp>
      <p:pic>
        <p:nvPicPr>
          <p:cNvPr id="66579" name="Picture 19" descr="шторм - подсветка ошибок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2708275"/>
            <a:ext cx="2409825" cy="27336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800" b="1">
                <a:latin typeface="Calibri" pitchFamily="34" charset="0"/>
              </a:rPr>
              <a:t>PhpStorm</a:t>
            </a:r>
          </a:p>
        </p:txBody>
      </p:sp>
      <p:pic>
        <p:nvPicPr>
          <p:cNvPr id="686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63563" y="765175"/>
            <a:ext cx="8353425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ru-RU" sz="2000"/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ru-RU" sz="2000"/>
              <a:t>Встроенный </a:t>
            </a:r>
            <a:r>
              <a:rPr lang="en-US" sz="2000"/>
              <a:t>help </a:t>
            </a:r>
            <a:r>
              <a:rPr lang="ru-RU" sz="2000"/>
              <a:t>по </a:t>
            </a:r>
            <a:r>
              <a:rPr lang="en-US" sz="2000"/>
              <a:t>PHP – </a:t>
            </a:r>
            <a:r>
              <a:rPr lang="ru-RU" sz="2000"/>
              <a:t>немного корявый, но работает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/>
              <a:t>Ctrl + B</a:t>
            </a:r>
            <a:endParaRPr lang="ru-RU" sz="2000"/>
          </a:p>
        </p:txBody>
      </p:sp>
      <p:pic>
        <p:nvPicPr>
          <p:cNvPr id="68618" name="Picture 10" descr="шторм - подсказки по пхп хэлп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1989138"/>
            <a:ext cx="5191125" cy="43529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800" b="1">
                <a:latin typeface="Calibri" pitchFamily="34" charset="0"/>
              </a:rPr>
              <a:t>PhpStorm</a:t>
            </a:r>
          </a:p>
        </p:txBody>
      </p:sp>
      <p:pic>
        <p:nvPicPr>
          <p:cNvPr id="70661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63563" y="957263"/>
            <a:ext cx="8353425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ru-RU" sz="2000"/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ru-RU" sz="2000"/>
              <a:t>Подсказки структуры классов</a:t>
            </a:r>
          </a:p>
        </p:txBody>
      </p:sp>
      <p:pic>
        <p:nvPicPr>
          <p:cNvPr id="70666" name="Picture 10" descr="шторм - подсказки th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2708275"/>
            <a:ext cx="4210050" cy="2543175"/>
          </a:xfrm>
          <a:prstGeom prst="rect">
            <a:avLst/>
          </a:prstGeom>
          <a:noFill/>
        </p:spPr>
      </p:pic>
      <p:pic>
        <p:nvPicPr>
          <p:cNvPr id="70667" name="Picture 11" descr="шторм - подсказки по объект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8625" y="1989138"/>
            <a:ext cx="3236913" cy="44973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800" b="1">
                <a:latin typeface="Calibri" pitchFamily="34" charset="0"/>
              </a:rPr>
              <a:t>PhpStorm</a:t>
            </a:r>
          </a:p>
        </p:txBody>
      </p:sp>
      <p:pic>
        <p:nvPicPr>
          <p:cNvPr id="72709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63563" y="1196975"/>
            <a:ext cx="8353425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000"/>
              <a:t>Структура сущностей программы, теги </a:t>
            </a:r>
            <a:r>
              <a:rPr lang="en-US" sz="2000"/>
              <a:t>PhpDocumentor</a:t>
            </a:r>
            <a:endParaRPr lang="ru-RU" sz="2000"/>
          </a:p>
        </p:txBody>
      </p:sp>
      <p:pic>
        <p:nvPicPr>
          <p:cNvPr id="72711" name="Picture 7" descr="шторм - структур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2133600"/>
            <a:ext cx="2952750" cy="3543300"/>
          </a:xfrm>
          <a:prstGeom prst="rect">
            <a:avLst/>
          </a:prstGeom>
          <a:noFill/>
        </p:spPr>
      </p:pic>
      <p:pic>
        <p:nvPicPr>
          <p:cNvPr id="72716" name="Picture 12" descr="шторм - phpdo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1916113"/>
            <a:ext cx="3705225" cy="43529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4819</TotalTime>
  <Words>1222</Words>
  <Application>Microsoft Office PowerPoint</Application>
  <PresentationFormat>Экран (4:3)</PresentationFormat>
  <Paragraphs>321</Paragraphs>
  <Slides>47</Slides>
  <Notes>46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Воловенко</dc:creator>
  <cp:lastModifiedBy>serbul</cp:lastModifiedBy>
  <cp:revision>1153</cp:revision>
  <dcterms:created xsi:type="dcterms:W3CDTF">2012-04-16T14:45:46Z</dcterms:created>
  <dcterms:modified xsi:type="dcterms:W3CDTF">2013-12-09T13:45:09Z</dcterms:modified>
</cp:coreProperties>
</file>