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6" r:id="rId2"/>
    <p:sldId id="350" r:id="rId3"/>
    <p:sldId id="351" r:id="rId4"/>
    <p:sldId id="303" r:id="rId5"/>
    <p:sldId id="352" r:id="rId6"/>
    <p:sldId id="353" r:id="rId7"/>
    <p:sldId id="355" r:id="rId8"/>
    <p:sldId id="356" r:id="rId9"/>
    <p:sldId id="357" r:id="rId10"/>
    <p:sldId id="335" r:id="rId11"/>
    <p:sldId id="349" r:id="rId12"/>
    <p:sldId id="358" r:id="rId13"/>
    <p:sldId id="363" r:id="rId14"/>
    <p:sldId id="287" r:id="rId15"/>
    <p:sldId id="332" r:id="rId16"/>
    <p:sldId id="333" r:id="rId17"/>
    <p:sldId id="336" r:id="rId18"/>
    <p:sldId id="359" r:id="rId19"/>
    <p:sldId id="360" r:id="rId20"/>
    <p:sldId id="337" r:id="rId21"/>
    <p:sldId id="338" r:id="rId22"/>
    <p:sldId id="334" r:id="rId23"/>
    <p:sldId id="361" r:id="rId24"/>
    <p:sldId id="362" r:id="rId25"/>
    <p:sldId id="288" r:id="rId26"/>
    <p:sldId id="342" r:id="rId27"/>
    <p:sldId id="343" r:id="rId28"/>
    <p:sldId id="344" r:id="rId29"/>
    <p:sldId id="345" r:id="rId30"/>
    <p:sldId id="346" r:id="rId31"/>
    <p:sldId id="364" r:id="rId32"/>
    <p:sldId id="365" r:id="rId33"/>
    <p:sldId id="366" r:id="rId34"/>
    <p:sldId id="354" r:id="rId35"/>
    <p:sldId id="32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9433" autoAdjust="0"/>
  </p:normalViewPr>
  <p:slideViewPr>
    <p:cSldViewPr>
      <p:cViewPr>
        <p:scale>
          <a:sx n="81" d="100"/>
          <a:sy n="81" d="100"/>
        </p:scale>
        <p:origin x="-1200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11FF-F303-4054-8E0C-11BF4AC5785F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952DD-4F77-4CE8-8712-574F682FD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3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4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6EC42D-791F-4310-B53C-29B38822C8A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14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496610-EC93-4CFE-9BA2-70A7783CD1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2C5DCC-9311-4479-AEAA-FF7F224000E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17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18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19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20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21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57167-FC96-4D75-8611-F1E90091A7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57167-FC96-4D75-8611-F1E90091A7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57167-FC96-4D75-8611-F1E90091A7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25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29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1BA87-4BFD-4624-9D5B-C8C76F04DB6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cs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33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34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B6E31-10A4-4187-9A67-67CB4C4F2B71}" type="slidenum">
              <a:rPr lang="ru-RU" smtClean="0"/>
              <a:pPr>
                <a:defRPr/>
              </a:pPr>
              <a:t>35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10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12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0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5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4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0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3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7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7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3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2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3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9965-0652-4E0C-AD27-5DBA3E768E64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1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5.jpeg"/><Relationship Id="rId7" Type="http://schemas.openxmlformats.org/officeDocument/2006/relationships/hyperlink" Target="http://www.1c-bitrix.ru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emidov@1c-bitrix.ru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1431" y="2348880"/>
            <a:ext cx="9155431" cy="216024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735" y="23845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188" y="2767280"/>
            <a:ext cx="83421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Поиск и отладка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«узких» мест в проекте</a:t>
            </a:r>
            <a:endParaRPr lang="ru-RU" sz="4400" dirty="0">
              <a:latin typeface="+mj-lt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13991" y="5107831"/>
            <a:ext cx="87045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+mn-lt"/>
              </a:rPr>
              <a:t>Александр </a:t>
            </a:r>
            <a:r>
              <a:rPr lang="ru-RU" sz="2400" b="1" dirty="0" smtClean="0"/>
              <a:t>Демидов</a:t>
            </a:r>
            <a:endParaRPr lang="ru-RU" sz="2400" b="1" dirty="0" smtClean="0">
              <a:latin typeface="+mn-lt"/>
            </a:endParaRPr>
          </a:p>
          <a:p>
            <a:pPr algn="r"/>
            <a:r>
              <a:rPr lang="ru-RU" sz="2000" dirty="0" smtClean="0"/>
              <a:t>«1С-Битрикс»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62206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5829182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Аналитика – со стороны пользователя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86185" y="2309971"/>
            <a:ext cx="750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Гистограммы распределения времени хитов, памяти, кодов ответа</a:t>
            </a:r>
            <a:r>
              <a:rPr lang="en-US" sz="2400" dirty="0" smtClean="0"/>
              <a:t> </a:t>
            </a:r>
            <a:r>
              <a:rPr lang="ru-RU" sz="2400" dirty="0" smtClean="0"/>
              <a:t>и т.п.</a:t>
            </a:r>
          </a:p>
        </p:txBody>
      </p:sp>
      <p:pic>
        <p:nvPicPr>
          <p:cNvPr id="2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2421350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5238" y="1383159"/>
            <a:ext cx="750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Мало знать «среднюю температуру по больнице» и </a:t>
            </a:r>
            <a:r>
              <a:rPr lang="ru-RU" sz="2400" dirty="0" err="1" smtClean="0"/>
              <a:t>мониторить</a:t>
            </a:r>
            <a:r>
              <a:rPr lang="ru-RU" sz="2400" dirty="0" smtClean="0"/>
              <a:t> только главную страницу сайта</a:t>
            </a:r>
          </a:p>
        </p:txBody>
      </p:sp>
      <p:pic>
        <p:nvPicPr>
          <p:cNvPr id="17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4538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789040"/>
            <a:ext cx="742882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4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atin typeface="Verdana" pitchFamily="34" charset="0"/>
              </a:rPr>
              <a:t>php-fpm.conf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1096" y="1528336"/>
            <a:ext cx="8915400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SzPct val="120000"/>
            </a:pP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ru-RU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рестартовать</a:t>
            </a:r>
            <a:r>
              <a:rPr lang="ru-RU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при ошибках</a:t>
            </a:r>
            <a:endParaRPr lang="en-US" sz="1800" b="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buSzPct val="120000"/>
            </a:pPr>
            <a:r>
              <a:rPr lang="en-US" sz="1800" b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emergency_restart_threshold</a:t>
            </a: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eaLnBrk="1" hangingPunct="1">
              <a:spcBef>
                <a:spcPts val="600"/>
              </a:spcBef>
              <a:buSzPct val="120000"/>
            </a:pPr>
            <a:r>
              <a:rPr lang="en-US" sz="1800" b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emergency_restart_interval</a:t>
            </a:r>
            <a:r>
              <a:rPr lang="en-US" sz="1800" b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10</a:t>
            </a:r>
          </a:p>
          <a:p>
            <a:pPr eaLnBrk="1" hangingPunct="1">
              <a:spcBef>
                <a:spcPts val="600"/>
              </a:spcBef>
              <a:buSzPct val="120000"/>
            </a:pPr>
            <a:endParaRPr lang="ru-RU" sz="1800" b="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buSzPct val="120000"/>
            </a:pP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ru-RU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лог медленных запросов</a:t>
            </a:r>
            <a:endParaRPr lang="en-US" sz="1800" b="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buSzPct val="120000"/>
            </a:pPr>
            <a:r>
              <a:rPr lang="en-US" sz="1800" b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request_slowlog_timeout</a:t>
            </a:r>
            <a:r>
              <a:rPr lang="en-US" sz="1800" b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pPr eaLnBrk="1" hangingPunct="1">
              <a:spcBef>
                <a:spcPts val="600"/>
              </a:spcBef>
              <a:buSzPct val="120000"/>
            </a:pPr>
            <a:r>
              <a:rPr lang="en-US" sz="1800" b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slowlog</a:t>
            </a:r>
            <a:r>
              <a:rPr lang="en-US" sz="1800" b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/log/</a:t>
            </a:r>
            <a:r>
              <a:rPr lang="en-US" sz="1800" b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php</a:t>
            </a: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/www.slow_access.log</a:t>
            </a:r>
            <a:endParaRPr lang="en-US" sz="1800" b="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buSzPct val="120000"/>
            </a:pPr>
            <a:endParaRPr lang="en-US" sz="1800" b="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Поиск «узких» мест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55576" y="1337236"/>
            <a:ext cx="750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Apache /server-status</a:t>
            </a:r>
            <a:endParaRPr lang="ru-RU" sz="2400" dirty="0" smtClean="0"/>
          </a:p>
        </p:txBody>
      </p:sp>
      <p:pic>
        <p:nvPicPr>
          <p:cNvPr id="2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1448615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5" y="1798901"/>
            <a:ext cx="8028384" cy="29593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4629" y="5190291"/>
            <a:ext cx="750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Включенные </a:t>
            </a:r>
            <a:r>
              <a:rPr lang="ru-RU" sz="2400" dirty="0" err="1" smtClean="0"/>
              <a:t>логи</a:t>
            </a:r>
            <a:r>
              <a:rPr lang="ru-RU" sz="2400" dirty="0" smtClean="0"/>
              <a:t> медленных запросов </a:t>
            </a:r>
            <a:r>
              <a:rPr lang="en-US" sz="2400" dirty="0" err="1" smtClean="0"/>
              <a:t>php</a:t>
            </a:r>
            <a:r>
              <a:rPr lang="en-US" sz="2400" dirty="0" smtClean="0"/>
              <a:t>-fpm, nginx, apache, </a:t>
            </a:r>
            <a:r>
              <a:rPr lang="en-US" sz="2400" dirty="0" err="1" smtClean="0"/>
              <a:t>mysql</a:t>
            </a:r>
            <a:endParaRPr lang="ru-RU" sz="2400" dirty="0" smtClean="0"/>
          </a:p>
        </p:txBody>
      </p:sp>
      <p:pic>
        <p:nvPicPr>
          <p:cNvPr id="13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670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49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 dirty="0"/>
              <a:t>Мониторинг </a:t>
            </a:r>
            <a:r>
              <a:rPr lang="ru-RU" sz="2800" b="1" dirty="0" smtClean="0"/>
              <a:t>«не-веб» приложений</a:t>
            </a:r>
            <a:endParaRPr lang="en-US" sz="2800" b="1" dirty="0"/>
          </a:p>
        </p:txBody>
      </p:sp>
      <p:pic>
        <p:nvPicPr>
          <p:cNvPr id="6246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Box 24"/>
          <p:cNvSpPr txBox="1">
            <a:spLocks noChangeArrowheads="1"/>
          </p:cNvSpPr>
          <p:nvPr/>
        </p:nvSpPr>
        <p:spPr bwMode="auto">
          <a:xfrm>
            <a:off x="885825" y="1373188"/>
            <a:ext cx="750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Лог </a:t>
            </a:r>
            <a:r>
              <a:rPr lang="ru-RU" sz="2400" dirty="0"/>
              <a:t>работы скрипта </a:t>
            </a:r>
            <a:r>
              <a:rPr lang="en-US" sz="2400" dirty="0"/>
              <a:t>(&gt;) </a:t>
            </a:r>
            <a:r>
              <a:rPr lang="ru-RU" sz="2400" dirty="0"/>
              <a:t>– обновился за </a:t>
            </a:r>
            <a:r>
              <a:rPr lang="en-US" sz="2400" dirty="0"/>
              <a:t>N </a:t>
            </a:r>
            <a:r>
              <a:rPr lang="ru-RU" sz="2400" dirty="0"/>
              <a:t>часов</a:t>
            </a:r>
          </a:p>
        </p:txBody>
      </p:sp>
      <p:pic>
        <p:nvPicPr>
          <p:cNvPr id="62470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1485900"/>
            <a:ext cx="233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Box 11"/>
          <p:cNvSpPr txBox="1">
            <a:spLocks noChangeArrowheads="1"/>
          </p:cNvSpPr>
          <p:nvPr/>
        </p:nvSpPr>
        <p:spPr bwMode="auto">
          <a:xfrm>
            <a:off x="895350" y="1887538"/>
            <a:ext cx="750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Лог ошибок</a:t>
            </a:r>
            <a:r>
              <a:rPr lang="en-US" sz="2400"/>
              <a:t> </a:t>
            </a:r>
            <a:r>
              <a:rPr lang="ru-RU" sz="2400"/>
              <a:t>работы скрипта (</a:t>
            </a:r>
            <a:r>
              <a:rPr lang="en-US" sz="2400"/>
              <a:t>2&gt;</a:t>
            </a:r>
            <a:r>
              <a:rPr lang="ru-RU" sz="2400"/>
              <a:t>)</a:t>
            </a:r>
            <a:r>
              <a:rPr lang="en-US" sz="2400"/>
              <a:t> </a:t>
            </a:r>
            <a:r>
              <a:rPr lang="ru-RU" sz="2400"/>
              <a:t>– должен быть пуст</a:t>
            </a:r>
          </a:p>
        </p:txBody>
      </p:sp>
      <p:pic>
        <p:nvPicPr>
          <p:cNvPr id="6247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998663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63" y="3371850"/>
            <a:ext cx="86979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137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7513" y="165954"/>
            <a:ext cx="7216815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cs typeface="Calibri"/>
              </a:rPr>
              <a:t>Xdebu</a:t>
            </a:r>
            <a:r>
              <a:rPr lang="en-US" sz="2400" b="1" dirty="0" err="1">
                <a:cs typeface="Calibri"/>
              </a:rPr>
              <a:t>g</a:t>
            </a:r>
            <a:endParaRPr lang="en-US" sz="2400" b="1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7" y="1090579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Помогает при отладке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Практически не применим «на бою»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Учимся снимать и понимать </a:t>
            </a:r>
            <a:r>
              <a:rPr lang="ru-RU" sz="2400" dirty="0" err="1" smtClean="0"/>
              <a:t>трейс</a:t>
            </a:r>
            <a:r>
              <a:rPr lang="ru-RU" sz="2400" dirty="0" smtClean="0"/>
              <a:t> страниц: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1400" dirty="0" err="1"/>
              <a:t>ini_set</a:t>
            </a:r>
            <a:r>
              <a:rPr lang="en-US" sz="1400" dirty="0"/>
              <a:t>('</a:t>
            </a:r>
            <a:r>
              <a:rPr lang="en-US" sz="1400" dirty="0" err="1"/>
              <a:t>xdebug.collect_params</a:t>
            </a:r>
            <a:r>
              <a:rPr lang="en-US" sz="1400" dirty="0"/>
              <a:t>', 3</a:t>
            </a:r>
            <a:r>
              <a:rPr lang="en-US" sz="1400" dirty="0" smtClean="0"/>
              <a:t>);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en-US" sz="1400" dirty="0" err="1"/>
              <a:t>xdebug_start_trace</a:t>
            </a:r>
            <a:r>
              <a:rPr lang="en-US" sz="1400" dirty="0" smtClean="0"/>
              <a:t>();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dirty="0" smtClean="0"/>
              <a:t>…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xdebug_stop_trace</a:t>
            </a:r>
            <a:r>
              <a:rPr lang="en-US" sz="1400" dirty="0" smtClean="0"/>
              <a:t>();</a:t>
            </a:r>
            <a:endParaRPr lang="ru-RU" sz="1400" dirty="0" smtClean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TRACE START [</a:t>
            </a:r>
            <a:r>
              <a:rPr lang="en-US" sz="1400" dirty="0" smtClean="0"/>
              <a:t>20</a:t>
            </a:r>
            <a:r>
              <a:rPr lang="ru-RU" sz="1400" dirty="0" smtClean="0"/>
              <a:t>13</a:t>
            </a:r>
            <a:r>
              <a:rPr lang="en-US" sz="1400" dirty="0" smtClean="0"/>
              <a:t>-</a:t>
            </a:r>
            <a:r>
              <a:rPr lang="ru-RU" sz="1400" dirty="0" smtClean="0"/>
              <a:t>01</a:t>
            </a:r>
            <a:r>
              <a:rPr lang="en-US" sz="1400" dirty="0" smtClean="0"/>
              <a:t>-</a:t>
            </a:r>
            <a:r>
              <a:rPr lang="ru-RU" sz="1400" dirty="0" smtClean="0"/>
              <a:t>29</a:t>
            </a:r>
            <a:r>
              <a:rPr lang="en-US" sz="1400" dirty="0" smtClean="0"/>
              <a:t> </a:t>
            </a:r>
            <a:r>
              <a:rPr lang="en-US" sz="1400" dirty="0"/>
              <a:t>14:37:13]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   0.0003     114112   -&gt; {main}() ../trace.php:0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   0.0004     114272     -&gt; </a:t>
            </a:r>
            <a:r>
              <a:rPr lang="en-US" sz="1400" dirty="0" err="1"/>
              <a:t>str_split</a:t>
            </a:r>
            <a:r>
              <a:rPr lang="en-US" sz="1400" dirty="0"/>
              <a:t>('</a:t>
            </a:r>
            <a:r>
              <a:rPr lang="en-US" sz="1400" dirty="0" err="1"/>
              <a:t>Xdebug</a:t>
            </a:r>
            <a:r>
              <a:rPr lang="en-US" sz="1400" dirty="0"/>
              <a:t>') ../trace.php:8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   0.0007     117424     -&gt; </a:t>
            </a:r>
            <a:r>
              <a:rPr lang="en-US" sz="1400" dirty="0" err="1"/>
              <a:t>ret_ord</a:t>
            </a:r>
            <a:r>
              <a:rPr lang="en-US" sz="1400" dirty="0"/>
              <a:t>('X') ../trace.php:10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   0.0007     117584       -&gt; </a:t>
            </a:r>
            <a:r>
              <a:rPr lang="en-US" sz="1400" dirty="0" err="1"/>
              <a:t>ord</a:t>
            </a:r>
            <a:r>
              <a:rPr lang="en-US" sz="1400" dirty="0"/>
              <a:t>('X') ../trace.php:5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   0.0009     117584     -&gt; </a:t>
            </a:r>
            <a:r>
              <a:rPr lang="en-US" sz="1400" dirty="0" err="1"/>
              <a:t>ret_ord</a:t>
            </a:r>
            <a:r>
              <a:rPr lang="en-US" sz="1400" dirty="0"/>
              <a:t>('d') ../trace.php:10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   </a:t>
            </a:r>
            <a:r>
              <a:rPr lang="ru-RU" sz="1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11206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Инструменты поиска узких мест</a:t>
            </a:r>
            <a:endParaRPr lang="en-US" sz="2800" b="1"/>
          </a:p>
        </p:txBody>
      </p:sp>
      <p:pic>
        <p:nvPicPr>
          <p:cNvPr id="10752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Box 24"/>
          <p:cNvSpPr txBox="1">
            <a:spLocks noChangeArrowheads="1"/>
          </p:cNvSpPr>
          <p:nvPr/>
        </p:nvSpPr>
        <p:spPr bwMode="auto">
          <a:xfrm>
            <a:off x="755650" y="1239838"/>
            <a:ext cx="3887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/>
              <a:t>XHProf</a:t>
            </a:r>
            <a:r>
              <a:rPr lang="en-US" sz="2400" dirty="0"/>
              <a:t>, </a:t>
            </a:r>
            <a:r>
              <a:rPr lang="en-US" sz="2400" dirty="0" err="1" smtClean="0"/>
              <a:t>pinba</a:t>
            </a:r>
            <a:endParaRPr lang="ru-RU" sz="2400" dirty="0"/>
          </a:p>
        </p:txBody>
      </p:sp>
      <p:pic>
        <p:nvPicPr>
          <p:cNvPr id="10752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1350963"/>
            <a:ext cx="233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122363"/>
            <a:ext cx="44323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7013" y="3086100"/>
            <a:ext cx="50292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009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604837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Инструменты поиска узких мест</a:t>
            </a:r>
            <a:endParaRPr lang="en-US" sz="2800" b="1"/>
          </a:p>
        </p:txBody>
      </p:sp>
      <p:pic>
        <p:nvPicPr>
          <p:cNvPr id="10957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TextBox 11"/>
          <p:cNvSpPr txBox="1">
            <a:spLocks noChangeArrowheads="1"/>
          </p:cNvSpPr>
          <p:nvPr/>
        </p:nvSpPr>
        <p:spPr bwMode="auto">
          <a:xfrm>
            <a:off x="2700338" y="1100138"/>
            <a:ext cx="63357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en-US" sz="2400"/>
              <a:t>XHProf (github.com/facebook/xhprof)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ru-RU" sz="2400"/>
              <a:t>Почти не создает нагрузку на бою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ru-RU" sz="2400"/>
              <a:t>Можно быстро найти корень проблемы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ru-RU" sz="2400"/>
              <a:t>Полезно автоматически сохранять</a:t>
            </a:r>
            <a:br>
              <a:rPr lang="ru-RU" sz="2400"/>
            </a:br>
            <a:r>
              <a:rPr lang="ru-RU" sz="2400"/>
              <a:t>трейсы долгих страниц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ru-RU" sz="2400"/>
              <a:t>… и анализировать их с разработчиками</a:t>
            </a:r>
          </a:p>
        </p:txBody>
      </p:sp>
    </p:spTree>
    <p:extLst>
      <p:ext uri="{BB962C8B-B14F-4D97-AF65-F5344CB8AC3E}">
        <p14:creationId xmlns:p14="http://schemas.microsoft.com/office/powerpoint/2010/main" val="3263136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Поиск «узких» мест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95536" y="1340768"/>
            <a:ext cx="850336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Pinba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–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для аналитики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en-US" sz="2400" b="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Xhprof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– </a:t>
            </a: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профилирование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endParaRPr lang="ru-RU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extension=xhprof.so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extension=pinba.so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pinba.enabled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=1</a:t>
            </a:r>
            <a:endParaRPr lang="en-US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pinba.server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=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192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.168.2.3:3307</a:t>
            </a:r>
            <a:endParaRPr lang="ru-RU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endParaRPr lang="en-US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Подключение –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dbconn.php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init.php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но чаще удобнее через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auto_prepend_file</a:t>
            </a:r>
            <a:endParaRPr lang="ru-RU" sz="2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46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Подключение </a:t>
            </a:r>
            <a:r>
              <a:rPr lang="en-US" sz="3200" dirty="0" err="1" smtClean="0">
                <a:cs typeface="Calibri"/>
              </a:rPr>
              <a:t>xhprof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95536" y="1340768"/>
            <a:ext cx="850336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php.ini: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auto_prepend_file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= "/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home/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bitrix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/www/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auto_prepend.php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"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auto_append_file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= "/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home/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bitrix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/www/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auto_append.php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“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auto_prepend.php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&lt;?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php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xhprof_enable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();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$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xhprof_time_start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microtime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(true);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?&gt;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endParaRPr lang="ru-RU" sz="2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Подключение </a:t>
            </a:r>
            <a:r>
              <a:rPr lang="en-US" sz="3200" dirty="0" err="1" smtClean="0">
                <a:cs typeface="Calibri"/>
              </a:rPr>
              <a:t>xhprof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95536" y="1340768"/>
            <a:ext cx="850336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auto_append.php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xhprof_time_end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microtime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(true);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($_SERVER["DOCUMENT_ROOT"]) &amp;&amp; ($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xhprof_time_end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$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xhprof_time_start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3) ) {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xhprof_data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xhprof_disable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include_once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xhprof_lib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xhprof_lib.php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include_once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xhprof_lib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xhprof_runs.php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xhprof_runs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XHProfRuns_Default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prof_file_name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_${_SERVER["HTTP_HOST"]}_".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str_replace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('/','_',$_SERVER["REQUEST_URI"]),0,254);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run_id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xhprof_runs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save_run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xhprof_data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prof_file_name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8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188" y="2767280"/>
            <a:ext cx="83421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Поиск и отладка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«узких» мест в проекте</a:t>
            </a:r>
            <a:endParaRPr lang="ru-RU" sz="4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884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cs typeface="Calibri"/>
              </a:rPr>
              <a:t>xhprof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cp.bitrix.ru/bitrix/components/bitrix/blog/show_file.php?fid=40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4" y="1340768"/>
            <a:ext cx="8909788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55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cs typeface="Calibri"/>
              </a:rPr>
              <a:t>xhprof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cp.bitrix.ru/bitrix/components/bitrix/blog/show_file.php?fid=40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3" y="1556792"/>
            <a:ext cx="8941887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93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Инструменты поиска узких мест</a:t>
            </a:r>
            <a:endParaRPr lang="en-US" sz="2800" b="1"/>
          </a:p>
        </p:txBody>
      </p:sp>
      <p:pic>
        <p:nvPicPr>
          <p:cNvPr id="11366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750" y="995363"/>
            <a:ext cx="79926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 smtClean="0"/>
              <a:t>Если никаких других инструментов нет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 smtClean="0">
                <a:latin typeface="+mn-lt"/>
                <a:cs typeface="+mn-cs"/>
              </a:rPr>
              <a:t>Или надо срочно локализовать проблему на «бою»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 smtClean="0"/>
              <a:t>Можно просто перезапустить </a:t>
            </a:r>
            <a:r>
              <a:rPr lang="en-US" sz="2400" dirty="0" smtClean="0"/>
              <a:t>Apache / </a:t>
            </a:r>
            <a:r>
              <a:rPr lang="en-US" sz="2400" dirty="0" err="1" smtClean="0"/>
              <a:t>nginx</a:t>
            </a:r>
            <a:r>
              <a:rPr lang="en-US" sz="2400" dirty="0" smtClean="0"/>
              <a:t> / PHP-FPM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 smtClean="0">
                <a:latin typeface="+mn-lt"/>
                <a:cs typeface="+mn-cs"/>
              </a:rPr>
              <a:t>Но… Вы не найдете суть проблемы, и она повторится</a:t>
            </a:r>
            <a:endParaRPr lang="en-US" sz="2400" dirty="0" smtClean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 smtClean="0">
                <a:latin typeface="+mn-lt"/>
                <a:cs typeface="+mn-cs"/>
              </a:rPr>
              <a:t>Старые </a:t>
            </a:r>
            <a:r>
              <a:rPr lang="ru-RU" sz="2400" dirty="0">
                <a:latin typeface="+mn-lt"/>
                <a:cs typeface="+mn-cs"/>
              </a:rPr>
              <a:t>добрые утилиты </a:t>
            </a:r>
            <a:r>
              <a:rPr lang="en-US" sz="2400" dirty="0" err="1">
                <a:latin typeface="+mn-lt"/>
                <a:cs typeface="+mn-cs"/>
              </a:rPr>
              <a:t>unix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en-US" sz="2400" dirty="0" err="1">
                <a:latin typeface="+mn-lt"/>
                <a:cs typeface="+mn-cs"/>
              </a:rPr>
              <a:t>strace</a:t>
            </a: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en-US" sz="2400" dirty="0" err="1" smtClean="0">
                <a:latin typeface="+mn-lt"/>
                <a:cs typeface="+mn-cs"/>
              </a:rPr>
              <a:t>gdb</a:t>
            </a:r>
            <a:endParaRPr lang="en-US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837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b="1" dirty="0" err="1" smtClean="0"/>
              <a:t>strace</a:t>
            </a:r>
            <a:endParaRPr lang="en-US" sz="2800" b="1" dirty="0"/>
          </a:p>
        </p:txBody>
      </p:sp>
      <p:pic>
        <p:nvPicPr>
          <p:cNvPr id="11366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750" y="995363"/>
            <a:ext cx="706596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en-US" sz="2400" dirty="0" err="1"/>
              <a:t>strace</a:t>
            </a:r>
            <a:r>
              <a:rPr lang="en-US" sz="2400" dirty="0"/>
              <a:t> -p </a:t>
            </a:r>
            <a:r>
              <a:rPr lang="en-US" sz="2400" dirty="0" smtClean="0"/>
              <a:t>12345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[…]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access</a:t>
            </a:r>
            <a:r>
              <a:rPr lang="en-US" sz="1200" dirty="0"/>
              <a:t>("/</a:t>
            </a:r>
            <a:r>
              <a:rPr lang="en-US" sz="1200" dirty="0" smtClean="0"/>
              <a:t>home/</a:t>
            </a:r>
            <a:r>
              <a:rPr lang="en-US" sz="1200" dirty="0" err="1" smtClean="0"/>
              <a:t>bitrix</a:t>
            </a:r>
            <a:r>
              <a:rPr lang="en-US" sz="1200" dirty="0" smtClean="0"/>
              <a:t>/www/</a:t>
            </a:r>
            <a:r>
              <a:rPr lang="en-US" sz="1200" dirty="0" err="1" smtClean="0"/>
              <a:t>bitrix</a:t>
            </a:r>
            <a:r>
              <a:rPr lang="en-US" sz="1200" dirty="0" smtClean="0"/>
              <a:t>/modules/cluster/classes/general/</a:t>
            </a:r>
            <a:r>
              <a:rPr lang="en-US" sz="1200" dirty="0" err="1" smtClean="0"/>
              <a:t>memcache_cache.php</a:t>
            </a:r>
            <a:r>
              <a:rPr lang="en-US" sz="1200" dirty="0"/>
              <a:t>", F_OK) = 0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sendto</a:t>
            </a:r>
            <a:r>
              <a:rPr lang="en-US" sz="1200" dirty="0"/>
              <a:t>(54, "get 4ac3269f374e0dde2ea7074e4f2a"..., 60, MSG_DONTWAIT, NULL, 0) = 60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poll([{</a:t>
            </a:r>
            <a:r>
              <a:rPr lang="en-US" sz="1200" dirty="0" err="1"/>
              <a:t>fd</a:t>
            </a:r>
            <a:r>
              <a:rPr lang="en-US" sz="1200" dirty="0"/>
              <a:t>=54, events=POLLIN|POLLERR|POLLHUP}], 1, 1000) = 1 ([{</a:t>
            </a:r>
            <a:r>
              <a:rPr lang="en-US" sz="1200" dirty="0" err="1"/>
              <a:t>fd</a:t>
            </a:r>
            <a:r>
              <a:rPr lang="en-US" sz="1200" dirty="0"/>
              <a:t>=54, </a:t>
            </a:r>
            <a:r>
              <a:rPr lang="en-US" sz="1200" dirty="0" err="1"/>
              <a:t>revents</a:t>
            </a:r>
            <a:r>
              <a:rPr lang="en-US" sz="1200" dirty="0"/>
              <a:t>=POLLIN}])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recvfrom</a:t>
            </a:r>
            <a:r>
              <a:rPr lang="en-US" sz="1200" dirty="0"/>
              <a:t>(54, "VALUE 4ac3269f374e0dde2ea7074e4f"..., 8192, MSG_DONTWAIT, NULL, NULL) = 106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sendto</a:t>
            </a:r>
            <a:r>
              <a:rPr lang="en-US" sz="1200" dirty="0"/>
              <a:t>(55, "get 0ae4f4fdcffaa0d250c34fd3d7f6"..., 61, MSG_DONTWAIT, NULL, 0) = 61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poll([{</a:t>
            </a:r>
            <a:r>
              <a:rPr lang="en-US" sz="1200" dirty="0" err="1"/>
              <a:t>fd</a:t>
            </a:r>
            <a:r>
              <a:rPr lang="en-US" sz="1200" dirty="0"/>
              <a:t>=55, events=POLLIN|POLLERR|POLLHUP}], 1, 1000) = 1 ([{</a:t>
            </a:r>
            <a:r>
              <a:rPr lang="en-US" sz="1200" dirty="0" err="1"/>
              <a:t>fd</a:t>
            </a:r>
            <a:r>
              <a:rPr lang="en-US" sz="1200" dirty="0"/>
              <a:t>=55, </a:t>
            </a:r>
            <a:r>
              <a:rPr lang="en-US" sz="1200" dirty="0" err="1"/>
              <a:t>revents</a:t>
            </a:r>
            <a:r>
              <a:rPr lang="en-US" sz="1200" dirty="0"/>
              <a:t>=POLLIN}])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recvfrom</a:t>
            </a:r>
            <a:r>
              <a:rPr lang="en-US" sz="1200" dirty="0"/>
              <a:t>(55, "VALUE 0ae4f4fdcffaa0d250c34fd3d7"..., 8192, MSG_DONTWAIT, NULL, NULL) = 107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sendto</a:t>
            </a:r>
            <a:r>
              <a:rPr lang="en-US" sz="1200" dirty="0"/>
              <a:t>(55, "get 0ae4f4fdcffaa0d250c34fd3d7f6"..., 112, MSG_DONTWAIT, NULL, 0) = 112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poll([{</a:t>
            </a:r>
            <a:r>
              <a:rPr lang="en-US" sz="1200" dirty="0" err="1"/>
              <a:t>fd</a:t>
            </a:r>
            <a:r>
              <a:rPr lang="en-US" sz="1200" dirty="0"/>
              <a:t>=55, events=POLLIN|POLLERR|POLLHUP}], 1, 1000) = 1 ([{</a:t>
            </a:r>
            <a:r>
              <a:rPr lang="en-US" sz="1200" dirty="0" err="1"/>
              <a:t>fd</a:t>
            </a:r>
            <a:r>
              <a:rPr lang="en-US" sz="1200" dirty="0"/>
              <a:t>=55, </a:t>
            </a:r>
            <a:r>
              <a:rPr lang="en-US" sz="1200" dirty="0" err="1"/>
              <a:t>revents</a:t>
            </a:r>
            <a:r>
              <a:rPr lang="en-US" sz="1200" dirty="0"/>
              <a:t>=POLLIN}])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recvfrom</a:t>
            </a:r>
            <a:r>
              <a:rPr lang="en-US" sz="1200" dirty="0"/>
              <a:t>(55, "VALUE 0ae4f4fdcffaa0d250c34fd3d7"..., 8192, MSG_DONTWAIT, NULL, NULL) = 325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[…]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Process </a:t>
            </a:r>
            <a:r>
              <a:rPr lang="en-US" sz="1200" dirty="0" smtClean="0"/>
              <a:t>12345 detached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3096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b="1" dirty="0" err="1" smtClean="0"/>
              <a:t>gdb</a:t>
            </a:r>
            <a:endParaRPr lang="en-US" sz="2800" b="1" dirty="0"/>
          </a:p>
        </p:txBody>
      </p:sp>
      <p:pic>
        <p:nvPicPr>
          <p:cNvPr id="11366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750" y="1233041"/>
            <a:ext cx="7065963" cy="39241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en-US" sz="2400" dirty="0" err="1" smtClean="0">
                <a:latin typeface="+mn-lt"/>
                <a:cs typeface="+mn-cs"/>
              </a:rPr>
              <a:t>gdb</a:t>
            </a:r>
            <a:r>
              <a:rPr lang="en-US" sz="2400" dirty="0" smtClean="0">
                <a:latin typeface="+mn-lt"/>
                <a:cs typeface="+mn-cs"/>
              </a:rPr>
              <a:t> –p 12345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  <a:cs typeface="+mn-cs"/>
              </a:rPr>
              <a:t>(</a:t>
            </a:r>
            <a:r>
              <a:rPr lang="en-US" sz="1600" dirty="0" err="1">
                <a:latin typeface="+mn-lt"/>
                <a:cs typeface="+mn-cs"/>
              </a:rPr>
              <a:t>gdb</a:t>
            </a:r>
            <a:r>
              <a:rPr lang="en-US" sz="1600" dirty="0">
                <a:latin typeface="+mn-lt"/>
                <a:cs typeface="+mn-cs"/>
              </a:rPr>
              <a:t>) source /</a:t>
            </a:r>
            <a:r>
              <a:rPr lang="en-US" sz="1600" dirty="0" err="1">
                <a:latin typeface="+mn-lt"/>
                <a:cs typeface="+mn-cs"/>
              </a:rPr>
              <a:t>src</a:t>
            </a:r>
            <a:r>
              <a:rPr lang="en-US" sz="1600" dirty="0">
                <a:latin typeface="+mn-lt"/>
                <a:cs typeface="+mn-cs"/>
              </a:rPr>
              <a:t>/php-5.3.19/.</a:t>
            </a:r>
            <a:r>
              <a:rPr lang="en-US" sz="1600" dirty="0" err="1">
                <a:latin typeface="+mn-lt"/>
                <a:cs typeface="+mn-cs"/>
              </a:rPr>
              <a:t>gdbinit</a:t>
            </a:r>
            <a:endParaRPr lang="en-US" sz="1600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(</a:t>
            </a:r>
            <a:r>
              <a:rPr lang="en-US" sz="1600" dirty="0" err="1">
                <a:latin typeface="+mn-lt"/>
                <a:cs typeface="+mn-cs"/>
              </a:rPr>
              <a:t>gdb</a:t>
            </a:r>
            <a:r>
              <a:rPr lang="en-US" sz="1600" dirty="0">
                <a:latin typeface="+mn-lt"/>
                <a:cs typeface="+mn-cs"/>
              </a:rPr>
              <a:t>) </a:t>
            </a:r>
            <a:r>
              <a:rPr lang="en-US" sz="1600" dirty="0" err="1">
                <a:latin typeface="+mn-lt"/>
                <a:cs typeface="+mn-cs"/>
              </a:rPr>
              <a:t>dump_bt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executor_globals.current_execute_data</a:t>
            </a:r>
            <a:endParaRPr lang="en-US" sz="1600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cs typeface="+mn-cs"/>
              </a:rPr>
              <a:t>[</a:t>
            </a:r>
            <a:r>
              <a:rPr lang="en-US" sz="1000" dirty="0">
                <a:latin typeface="+mn-lt"/>
                <a:cs typeface="+mn-cs"/>
              </a:rPr>
              <a:t>0x0252d628] stemming()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/modules/search/tools/stemming.php:231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[0x0252bc78] stemming()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/modules/search/classes/</a:t>
            </a:r>
            <a:r>
              <a:rPr lang="en-US" sz="1000" dirty="0" err="1">
                <a:latin typeface="+mn-lt"/>
                <a:cs typeface="+mn-cs"/>
              </a:rPr>
              <a:t>mysql</a:t>
            </a:r>
            <a:r>
              <a:rPr lang="en-US" sz="1000" dirty="0">
                <a:latin typeface="+mn-lt"/>
                <a:cs typeface="+mn-cs"/>
              </a:rPr>
              <a:t>/search.php:1090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[0x02525ec8] </a:t>
            </a:r>
            <a:r>
              <a:rPr lang="en-US" sz="1000" dirty="0" err="1">
                <a:latin typeface="+mn-lt"/>
                <a:cs typeface="+mn-cs"/>
              </a:rPr>
              <a:t>StemIndex</a:t>
            </a:r>
            <a:r>
              <a:rPr lang="en-US" sz="1000" dirty="0">
                <a:latin typeface="+mn-lt"/>
                <a:cs typeface="+mn-cs"/>
              </a:rPr>
              <a:t>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/modules/search/classes/general/search.php:1332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[0x025223f8] Index()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</a:t>
            </a:r>
            <a:r>
              <a:rPr lang="en-US" sz="1000" dirty="0" err="1">
                <a:latin typeface="+mn-lt"/>
                <a:cs typeface="+mn-cs"/>
              </a:rPr>
              <a:t>iblock</a:t>
            </a:r>
            <a:r>
              <a:rPr lang="en-US" sz="1000" dirty="0">
                <a:latin typeface="+mn-lt"/>
                <a:cs typeface="+mn-cs"/>
              </a:rPr>
              <a:t>/classes/general/iblockelement.php:4857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[0x0251b670] </a:t>
            </a:r>
            <a:r>
              <a:rPr lang="en-US" sz="1000" dirty="0" err="1">
                <a:latin typeface="+mn-lt"/>
                <a:cs typeface="+mn-cs"/>
              </a:rPr>
              <a:t>UpdateSearch</a:t>
            </a:r>
            <a:r>
              <a:rPr lang="en-US" sz="1000" dirty="0">
                <a:latin typeface="+mn-lt"/>
                <a:cs typeface="+mn-cs"/>
              </a:rPr>
              <a:t>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</a:t>
            </a:r>
            <a:r>
              <a:rPr lang="en-US" sz="1000" dirty="0" err="1">
                <a:latin typeface="+mn-lt"/>
                <a:cs typeface="+mn-cs"/>
              </a:rPr>
              <a:t>iblock</a:t>
            </a:r>
            <a:r>
              <a:rPr lang="en-US" sz="1000" dirty="0">
                <a:latin typeface="+mn-lt"/>
                <a:cs typeface="+mn-cs"/>
              </a:rPr>
              <a:t>/classes/general/iblockelement.php:3295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[0x02519c40] Add()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</a:t>
            </a:r>
            <a:r>
              <a:rPr lang="en-US" sz="1000" dirty="0" err="1">
                <a:latin typeface="+mn-lt"/>
                <a:cs typeface="+mn-cs"/>
              </a:rPr>
              <a:t>crm</a:t>
            </a:r>
            <a:r>
              <a:rPr lang="en-US" sz="1000" dirty="0">
                <a:latin typeface="+mn-lt"/>
                <a:cs typeface="+mn-cs"/>
              </a:rPr>
              <a:t>/classes/general/crm_webdav_helper.php:486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[0x02514010] </a:t>
            </a:r>
            <a:r>
              <a:rPr lang="en-US" sz="1000" dirty="0" err="1">
                <a:latin typeface="+mn-lt"/>
                <a:cs typeface="+mn-cs"/>
              </a:rPr>
              <a:t>SaveEmailAttachment</a:t>
            </a:r>
            <a:r>
              <a:rPr lang="en-US" sz="1000" dirty="0">
                <a:latin typeface="+mn-lt"/>
                <a:cs typeface="+mn-cs"/>
              </a:rPr>
              <a:t>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</a:t>
            </a:r>
            <a:r>
              <a:rPr lang="en-US" sz="1000" dirty="0" err="1">
                <a:latin typeface="+mn-lt"/>
                <a:cs typeface="+mn-cs"/>
              </a:rPr>
              <a:t>crm</a:t>
            </a:r>
            <a:r>
              <a:rPr lang="en-US" sz="1000" dirty="0">
                <a:latin typeface="+mn-lt"/>
                <a:cs typeface="+mn-cs"/>
              </a:rPr>
              <a:t>/classes/general/crm_email.php:867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[0x065c2030] </a:t>
            </a:r>
            <a:r>
              <a:rPr lang="en-US" sz="1000" dirty="0" err="1">
                <a:latin typeface="+mn-lt"/>
                <a:cs typeface="+mn-cs"/>
              </a:rPr>
              <a:t>EmailMessageAdd</a:t>
            </a:r>
            <a:r>
              <a:rPr lang="en-US" sz="1000" dirty="0">
                <a:latin typeface="+mn-lt"/>
                <a:cs typeface="+mn-cs"/>
              </a:rPr>
              <a:t>()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[0x0250fcc8] </a:t>
            </a:r>
            <a:r>
              <a:rPr lang="en-US" sz="1000" dirty="0" err="1">
                <a:latin typeface="+mn-lt"/>
                <a:cs typeface="+mn-cs"/>
              </a:rPr>
              <a:t>call_user_func_array</a:t>
            </a:r>
            <a:r>
              <a:rPr lang="en-US" sz="1000" dirty="0">
                <a:latin typeface="+mn-lt"/>
                <a:cs typeface="+mn-cs"/>
              </a:rPr>
              <a:t>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/modules/mail/classes/general/mail.php:2477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…</a:t>
            </a:r>
            <a:endParaRPr lang="ru-RU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873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7513" y="165954"/>
            <a:ext cx="7216815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cs typeface="Calibri"/>
              </a:rPr>
              <a:t>Смотрим в БД</a:t>
            </a:r>
            <a:endParaRPr lang="en-US" sz="2400" b="1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64247" y="1124744"/>
            <a:ext cx="83529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Собираем и анализируем ошибки </a:t>
            </a:r>
            <a:r>
              <a:rPr lang="en-US" sz="2400" dirty="0" smtClean="0"/>
              <a:t>SQL</a:t>
            </a:r>
            <a:r>
              <a:rPr lang="en-US" sz="2400" dirty="0"/>
              <a:t>: </a:t>
            </a:r>
            <a:r>
              <a:rPr lang="en-US" sz="1600" dirty="0"/>
              <a:t>define("LOG_FILENAME", "/</a:t>
            </a:r>
            <a:r>
              <a:rPr lang="en-US" sz="1600" dirty="0" err="1" smtClean="0"/>
              <a:t>var</a:t>
            </a:r>
            <a:r>
              <a:rPr lang="en-US" sz="1600" dirty="0" smtClean="0"/>
              <a:t>/log/db_error.log</a:t>
            </a:r>
            <a:r>
              <a:rPr lang="en-US" sz="1600" dirty="0"/>
              <a:t>");</a:t>
            </a:r>
            <a:endParaRPr lang="ru-RU" sz="1600" dirty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Наблюдаем за запросами в БД – лог медленных запросов </a:t>
            </a:r>
            <a:r>
              <a:rPr lang="en-US" sz="2400" dirty="0" smtClean="0"/>
              <a:t>MySQL, </a:t>
            </a:r>
            <a:r>
              <a:rPr lang="en-US" sz="2400" dirty="0" err="1" smtClean="0"/>
              <a:t>innotop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Используем стандартные возможности </a:t>
            </a:r>
            <a:r>
              <a:rPr lang="ru-RU" sz="2400" dirty="0" err="1" smtClean="0"/>
              <a:t>Битрикс</a:t>
            </a:r>
            <a:r>
              <a:rPr lang="ru-RU" sz="2400" dirty="0" smtClean="0"/>
              <a:t>: «Настройки/Производительность/Сервер БД»</a:t>
            </a:r>
          </a:p>
        </p:txBody>
      </p:sp>
    </p:spTree>
    <p:extLst>
      <p:ext uri="{BB962C8B-B14F-4D97-AF65-F5344CB8AC3E}">
        <p14:creationId xmlns:p14="http://schemas.microsoft.com/office/powerpoint/2010/main" val="202030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Борьба за долгие запросы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186" y="1340768"/>
            <a:ext cx="837128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log-output         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slow-query-log     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slow-query-log-file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mysql_slow.log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long-query-time       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percona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log_slow_verbosity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microtime,query_plan,innodb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Time: 120712  9:43:47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User@Host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user[user]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@  [10.206.66.207]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Thread_id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3513565  Schema: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user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Last_errno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Killed: 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Query_time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1.279800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Lock_time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0.000053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Rows_sent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Rows_examined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1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Rows_affected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Rows_read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Bytes_sent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52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Tmp_tables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Tmp_disk_tables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Tmp_table_sizes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InnoDB_trx_id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33E7689B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QC_Hit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Full_scan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Full_join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Tmp_table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Tmp_table_on_disk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Filesort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Filesort_on_disk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Merge_passes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InnoDB_IO_r_ops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InnoDB_IO_r_bytes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InnoDB_IO_r_wait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0.000000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InnoDB_rec_lock_wait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0.000000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InnoDB_queue_wait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0.000000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InnoDB_pages_distinct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4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UPDATE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b_user_option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SET `COMMON` = 'N', `VALUE` = 'a:19:{i:1;b:1;i:25;b:1;i:59;b:1;i:63;b:1;i:89;b:1;i:97;b:1;i:103;b:1;i:10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5;b:1;i:117;b:1;i:127;b:1;i:175;b:1;i:213;b:1;i:231;b:1;i:267;b:1;i:293;b:1;i:363;b:1;i:391;b:1;i:401;b:1;i:427;b:1;}', `NAME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` = '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openTab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', `CATEGORY` = 'IM', `USER_ID` = 263 WHERE ID=1719;</a:t>
            </a: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Одиночные медленные</a:t>
            </a:r>
          </a:p>
          <a:p>
            <a:pPr algn="l"/>
            <a:r>
              <a:rPr lang="ru-RU" sz="2800" b="1" dirty="0" smtClean="0">
                <a:latin typeface="Verdana" pitchFamily="34" charset="0"/>
              </a:rPr>
              <a:t>запросы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2634" y="1772816"/>
            <a:ext cx="829554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/>
              <a:t>Одиночный медленный запрос всегда работает медленно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Его просто найти (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slow.log)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Его просто изучать (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EXPLAIN)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Подробная статистика без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Percona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186" y="1340768"/>
            <a:ext cx="83712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SHOW PROFILES;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Empty set (0.02 sec)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SHOW PROFILE;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Empty set (0.00 sec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SET PROFILING=1;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Query OK, 0 rows affected (0.00 sec)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SELECT COUNT(*) 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mysql.user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+----------+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| COUNT(*) |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+----------+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|     3024 |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+----------+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 row in set (0.09 sec)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Подробная статистика без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Percona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186" y="1340768"/>
            <a:ext cx="83712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SHOW PROFILES;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+----------+------------+---------------------------------+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Query_ID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| Duration   | Query                           |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+----------+------------+---------------------------------+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|        1 | 0.09104400 | SELECT COUNT(*) 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mysql.user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|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+----------+------------+---------------------------------+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 row in set (0.00 sec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  <a:p>
            <a:endParaRPr lang="en-US" dirty="0" err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9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188" y="2767280"/>
            <a:ext cx="83421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Поиск и отладка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«узких» мест в проекте</a:t>
            </a:r>
            <a:endParaRPr lang="ru-RU" sz="4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876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Подробная статистика без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Percona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186" y="1340768"/>
            <a:ext cx="837128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 SHOW PROFILE;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+--------------------------------+----------+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Status                         | Duration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+--------------------------------+----------+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starting                       | 0.000018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Waiting for query cache lock   | 0.000004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Waiting on query cache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| 0.000004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checking query cache for query | 0.000041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checking permissions           | 0.000007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Opening tables                 | 0.090854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System lock                    | 0.000013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               | 0.000012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optimizing                     | 0.000007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executing                      | 0.000010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end                            | 0.000005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query end                      | 0.000004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closing tables                 | 0.000031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freeing items                  | 0.000029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logging slow query             | 0.000003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cleaning up                    | 0.000004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+--------------------------------+----------+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16 rows in set (0.00 sec)</a:t>
            </a:r>
          </a:p>
          <a:p>
            <a:endParaRPr lang="en-US" sz="1600" dirty="0" err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5720" y="3501008"/>
            <a:ext cx="58024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«Живая» система – много небольших запросов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186" y="1340768"/>
            <a:ext cx="83712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 SELECT * FROM INFORMATION_SCHEMA.QUERY_RESPONSE_TIME;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+----------------+-------+----------------+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time           | count | total         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+----------------+-------+----------------+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0.000001 |     0 |       0.000000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0.000010 |  2011 |       0.007438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0.000100 | 12706 |       0.513395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0.001000 |  4624 |       1.636106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0.010000 |  2994 |      12.395174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0.100000 |   200 |       6.225339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1.000000 |    33 |       5.480764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10.000000 |     1 |       2.374067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100.000000 |     0 |       0.000000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1000.000000 |     0 |       0.000000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10000.000000 |     0 |       0.000000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100000.000000 |     0 |       0.000000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1000000.000000 |     0 |       0.000000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TOO LONG       |     0 | TOO LONG      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+----------------+-------+----------------+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14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37615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Аналитика - </a:t>
            </a:r>
            <a:r>
              <a:rPr lang="en-US" sz="2800" b="1"/>
              <a:t>MySQL</a:t>
            </a:r>
          </a:p>
        </p:txBody>
      </p:sp>
      <p:pic>
        <p:nvPicPr>
          <p:cNvPr id="8499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Box 24"/>
          <p:cNvSpPr txBox="1">
            <a:spLocks noChangeArrowheads="1"/>
          </p:cNvSpPr>
          <p:nvPr/>
        </p:nvSpPr>
        <p:spPr bwMode="auto">
          <a:xfrm>
            <a:off x="755650" y="1239838"/>
            <a:ext cx="7502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Одиночные медленные запросы отлавливаются просто. Сложнее </a:t>
            </a:r>
            <a:r>
              <a:rPr lang="ru-RU" sz="2400" dirty="0" err="1" smtClean="0"/>
              <a:t>мониторить</a:t>
            </a:r>
            <a:r>
              <a:rPr lang="ru-RU" sz="2400" dirty="0" smtClean="0"/>
              <a:t> общее состояние системы с большим количеством относительно быстрых запросов.</a:t>
            </a:r>
            <a:endParaRPr lang="ru-RU" sz="2400" dirty="0"/>
          </a:p>
        </p:txBody>
      </p:sp>
      <p:pic>
        <p:nvPicPr>
          <p:cNvPr id="84998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1350963"/>
            <a:ext cx="233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z Bx24 mysql databases histogram - zone 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z Bx24 mysql databases histogram - zone 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857322" cy="384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241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lowchainsensei.files.wordpress.com/2012/09/mega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" y="2055786"/>
            <a:ext cx="8208912" cy="480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cs typeface="Calibri"/>
              </a:rPr>
              <a:t>Приложение всегда работает</a:t>
            </a:r>
          </a:p>
          <a:p>
            <a:pPr algn="l"/>
            <a:r>
              <a:rPr lang="ru-RU" sz="2800" dirty="0">
                <a:cs typeface="Calibri"/>
              </a:rPr>
              <a:t>в</a:t>
            </a:r>
            <a:r>
              <a:rPr lang="ru-RU" sz="2800" dirty="0" smtClean="0">
                <a:cs typeface="Calibri"/>
              </a:rPr>
              <a:t> условиях ограниченных ресурсов</a:t>
            </a:r>
            <a:endParaRPr lang="en-US" sz="28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55576" y="1455167"/>
            <a:ext cx="7502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Постоянный </a:t>
            </a:r>
            <a:r>
              <a:rPr lang="en-US" sz="2400" dirty="0" smtClean="0"/>
              <a:t>feedback </a:t>
            </a:r>
            <a:r>
              <a:rPr lang="ru-RU" sz="2400" dirty="0" smtClean="0"/>
              <a:t>в две стороны: админам и разработчикам – в автоматическом и полуавтоматическом режиме</a:t>
            </a:r>
          </a:p>
        </p:txBody>
      </p:sp>
      <p:pic>
        <p:nvPicPr>
          <p:cNvPr id="2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1566546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92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7513" y="165954"/>
            <a:ext cx="7216815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cs typeface="Calibri"/>
              </a:rPr>
              <a:t>Принципы разработки</a:t>
            </a:r>
            <a:endParaRPr lang="en-US" sz="2400" b="1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07513" y="1059115"/>
            <a:ext cx="860966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200" dirty="0" smtClean="0"/>
              <a:t>Программист </a:t>
            </a:r>
            <a:r>
              <a:rPr lang="ru-RU" sz="2200" dirty="0"/>
              <a:t>проверяет свой код перед </a:t>
            </a:r>
            <a:r>
              <a:rPr lang="ru-RU" sz="2200" dirty="0" smtClean="0"/>
              <a:t>выкладкой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200" dirty="0" smtClean="0"/>
              <a:t>Ведется учет всех ошибок (</a:t>
            </a:r>
            <a:r>
              <a:rPr lang="ru-RU" sz="2200" dirty="0" err="1" smtClean="0"/>
              <a:t>логи</a:t>
            </a:r>
            <a:r>
              <a:rPr lang="ru-RU" sz="2200" dirty="0" smtClean="0"/>
              <a:t>, </a:t>
            </a:r>
            <a:r>
              <a:rPr lang="en-US" sz="2200" dirty="0" smtClean="0"/>
              <a:t>e-mail </a:t>
            </a:r>
            <a:r>
              <a:rPr lang="ru-RU" sz="2200" dirty="0" smtClean="0"/>
              <a:t>и т.п.)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200" dirty="0" smtClean="0"/>
              <a:t>У скриптов жестко заданы лимиты ресурсов (время выполнения, память)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200" dirty="0" smtClean="0"/>
              <a:t>Считаем время выполнения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200" dirty="0" smtClean="0"/>
              <a:t>Если не знаем, сколько потребуется памяти – работаем с потоком данных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200" dirty="0" smtClean="0"/>
              <a:t>По возможности – не используем обращения к внешним ресурсам в синхронном режиме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200" dirty="0" smtClean="0"/>
              <a:t>Четкие отстроенные алгоритмы тестирования и выкладывания обновлений</a:t>
            </a:r>
          </a:p>
        </p:txBody>
      </p:sp>
    </p:spTree>
    <p:extLst>
      <p:ext uri="{BB962C8B-B14F-4D97-AF65-F5344CB8AC3E}">
        <p14:creationId xmlns:p14="http://schemas.microsoft.com/office/powerpoint/2010/main" val="3470535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ownloads\956081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6" y="11875"/>
            <a:ext cx="4555587" cy="68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Box 10"/>
          <p:cNvSpPr txBox="1">
            <a:spLocks noChangeArrowheads="1"/>
          </p:cNvSpPr>
          <p:nvPr/>
        </p:nvSpPr>
        <p:spPr bwMode="auto">
          <a:xfrm>
            <a:off x="394246" y="1700808"/>
            <a:ext cx="58339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0" dirty="0">
                <a:latin typeface="+mn-lt"/>
              </a:rPr>
              <a:t/>
            </a:r>
            <a:br>
              <a:rPr lang="ru-RU" sz="4000" b="0" dirty="0">
                <a:latin typeface="+mn-lt"/>
              </a:rPr>
            </a:br>
            <a:r>
              <a:rPr lang="ru-RU" sz="4400" b="0" dirty="0">
                <a:latin typeface="+mn-lt"/>
              </a:rPr>
              <a:t>Спасибо за внимание!</a:t>
            </a:r>
            <a:r>
              <a:rPr lang="en-US" sz="4400" b="0" dirty="0">
                <a:latin typeface="+mn-lt"/>
              </a:rPr>
              <a:t>  </a:t>
            </a:r>
            <a:endParaRPr lang="ru-RU" sz="4400" b="0" dirty="0" smtClean="0">
              <a:latin typeface="+mn-lt"/>
            </a:endParaRPr>
          </a:p>
          <a:p>
            <a:pPr eaLnBrk="1" hangingPunct="1"/>
            <a:r>
              <a:rPr lang="ru-RU" sz="4400" b="0" dirty="0" smtClean="0">
                <a:latin typeface="+mn-lt"/>
              </a:rPr>
              <a:t>Вопросы</a:t>
            </a:r>
            <a:r>
              <a:rPr lang="ru-RU" sz="4400" b="0" dirty="0">
                <a:latin typeface="+mn-lt"/>
              </a:rPr>
              <a:t>?</a:t>
            </a:r>
            <a:endParaRPr lang="en-US" sz="4400" b="0" dirty="0">
              <a:latin typeface="+mn-lt"/>
            </a:endParaRPr>
          </a:p>
        </p:txBody>
      </p:sp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5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200" y="4572000"/>
            <a:ext cx="2612638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ct val="40000"/>
              </a:spcAft>
            </a:pPr>
            <a:r>
              <a:rPr lang="ru-RU" sz="1800" dirty="0">
                <a:cs typeface="Arial" charset="0"/>
              </a:rPr>
              <a:t>Александр Демидов</a:t>
            </a:r>
          </a:p>
          <a:p>
            <a:pPr>
              <a:spcAft>
                <a:spcPct val="40000"/>
              </a:spcAft>
            </a:pPr>
            <a:r>
              <a:rPr lang="en-US" sz="1800" dirty="0">
                <a:solidFill>
                  <a:srgbClr val="3C7AB2"/>
                </a:solidFill>
                <a:cs typeface="Arial" charset="0"/>
                <a:hlinkClick r:id="rId6"/>
              </a:rPr>
              <a:t>demidov@1c-bitrix.ru</a:t>
            </a:r>
            <a:endParaRPr lang="en-US" sz="1800" dirty="0">
              <a:solidFill>
                <a:srgbClr val="3C7AB2"/>
              </a:solidFill>
              <a:cs typeface="Arial" charset="0"/>
            </a:endParaRPr>
          </a:p>
          <a:p>
            <a:pPr>
              <a:spcAft>
                <a:spcPct val="40000"/>
              </a:spcAft>
            </a:pPr>
            <a:r>
              <a:rPr lang="en-US" sz="1800" dirty="0" smtClean="0">
                <a:cs typeface="Arial" charset="0"/>
              </a:rPr>
              <a:t>       @</a:t>
            </a:r>
            <a:r>
              <a:rPr lang="en-US" sz="1800" dirty="0" err="1" smtClean="0">
                <a:cs typeface="Arial" charset="0"/>
              </a:rPr>
              <a:t>demidov</a:t>
            </a:r>
            <a:endParaRPr lang="ru-RU" sz="1800" dirty="0">
              <a:cs typeface="Arial" charset="0"/>
            </a:endParaRPr>
          </a:p>
          <a:p>
            <a:pPr>
              <a:spcAft>
                <a:spcPct val="40000"/>
              </a:spcAft>
            </a:pPr>
            <a:r>
              <a:rPr lang="en-US" sz="1800" dirty="0">
                <a:cs typeface="Arial" charset="0"/>
                <a:hlinkClick r:id="rId7"/>
              </a:rPr>
              <a:t>http://</a:t>
            </a:r>
            <a:r>
              <a:rPr lang="en-US" sz="1800" dirty="0" smtClean="0">
                <a:cs typeface="Arial" charset="0"/>
                <a:hlinkClick r:id="rId7"/>
              </a:rPr>
              <a:t>www.1c-bitrix.ru</a:t>
            </a:r>
            <a:endParaRPr lang="en-US" sz="1800" dirty="0">
              <a:cs typeface="Arial" charset="0"/>
            </a:endParaRPr>
          </a:p>
        </p:txBody>
      </p:sp>
      <p:pic>
        <p:nvPicPr>
          <p:cNvPr id="5122" name="Picture 2" descr="http://images.apple.com/euro/apps/itunes-u/shared/images/twitter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5" y="5396574"/>
            <a:ext cx="3905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7513" y="165954"/>
            <a:ext cx="7216815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cs typeface="Calibri"/>
              </a:rPr>
              <a:t>Симптомы. Что видит Клиент.</a:t>
            </a:r>
            <a:endParaRPr lang="en-US" sz="2400" b="1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64247" y="1329149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en-US" sz="2400" dirty="0" smtClean="0"/>
              <a:t>URL </a:t>
            </a:r>
            <a:r>
              <a:rPr lang="ru-RU" sz="2400" dirty="0" smtClean="0"/>
              <a:t>сайта – не открывается, браузер висит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Открывается пустая белая страница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Отображается техническое сообщение об ошибке </a:t>
            </a:r>
            <a:r>
              <a:rPr lang="en-US" sz="2400" dirty="0" err="1" smtClean="0"/>
              <a:t>nginx</a:t>
            </a:r>
            <a:r>
              <a:rPr lang="en-US" sz="2400" dirty="0" smtClean="0"/>
              <a:t>, apache</a:t>
            </a:r>
            <a:endParaRPr lang="ru-RU" sz="2400" dirty="0" smtClean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Браузер отображает свое сообщение об ошибке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При отправке заполненной формы (заказа) сайт сообщает об ошибке и данные теряются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Начинают «глючить» и тормозить динамические элементы сайта</a:t>
            </a:r>
          </a:p>
        </p:txBody>
      </p:sp>
    </p:spTree>
    <p:extLst>
      <p:ext uri="{BB962C8B-B14F-4D97-AF65-F5344CB8AC3E}">
        <p14:creationId xmlns:p14="http://schemas.microsoft.com/office/powerpoint/2010/main" val="2007190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Calibri"/>
                <a:cs typeface="Calibri"/>
              </a:rPr>
              <a:t>К</a:t>
            </a:r>
            <a:r>
              <a:rPr lang="ru-RU" sz="3200" dirty="0" smtClean="0">
                <a:latin typeface="Calibri"/>
                <a:cs typeface="Calibri"/>
              </a:rPr>
              <a:t>ак узнавать о проблемах?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udharsannarayanan.files.wordpress.com/2011/03/angry-cell-ph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4" y="1911280"/>
            <a:ext cx="4308112" cy="48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2564904"/>
            <a:ext cx="3308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Можно – так…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275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Calibri"/>
                <a:cs typeface="Calibri"/>
              </a:rPr>
              <a:t>К</a:t>
            </a:r>
            <a:r>
              <a:rPr lang="ru-RU" sz="3200" dirty="0" smtClean="0">
                <a:latin typeface="Calibri"/>
                <a:cs typeface="Calibri"/>
              </a:rPr>
              <a:t>ак узнавать о проблемах?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4247" y="1329149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Плохо: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display_errors</a:t>
            </a:r>
            <a:r>
              <a:rPr lang="en-US" sz="2400" dirty="0" smtClean="0"/>
              <a:t> = On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Хорошо: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error.log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access.log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Инструменты мониторинга и отладки</a:t>
            </a:r>
            <a:endParaRPr lang="ru-RU" sz="2400" dirty="0"/>
          </a:p>
          <a:p>
            <a:pPr>
              <a:lnSpc>
                <a:spcPct val="15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1765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Calibri"/>
                <a:cs typeface="Calibri"/>
              </a:rPr>
              <a:t>error.log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3" y="1556792"/>
            <a:ext cx="897447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2332" y="2088441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7"/>
              </a:buBlip>
            </a:pPr>
            <a:r>
              <a:rPr lang="ru-RU" sz="2400" dirty="0" smtClean="0"/>
              <a:t>Агрегирующие скрипты</a:t>
            </a:r>
            <a:r>
              <a:rPr lang="en-US" sz="2400" dirty="0" smtClean="0"/>
              <a:t> (PHP, Perl, bash):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PHP Signals: 62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[…]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PHP </a:t>
            </a:r>
            <a:r>
              <a:rPr lang="en-US" sz="2400" dirty="0" err="1"/>
              <a:t>Fatals</a:t>
            </a:r>
            <a:r>
              <a:rPr lang="en-US" sz="2400" dirty="0"/>
              <a:t>: 94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[…]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PHP Warnings: 5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[…]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072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Calibri"/>
                <a:cs typeface="Calibri"/>
              </a:rPr>
              <a:t>access.log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4748951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Среднее время – менее 1 сек., пики – до 3-5 сек. Все ли здесь хорошо?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0" y="1412776"/>
            <a:ext cx="8466760" cy="30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6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Calibri"/>
                <a:cs typeface="Calibri"/>
              </a:rPr>
              <a:t>access.log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1340768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en-US" sz="2400" dirty="0" smtClean="0"/>
              <a:t>Apache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LogFormat</a:t>
            </a:r>
            <a:r>
              <a:rPr lang="en-US" sz="2400" dirty="0"/>
              <a:t> "%t \"%r\" %&gt;s %b child:%P time-&gt; </a:t>
            </a:r>
            <a:r>
              <a:rPr lang="en-US" sz="2400" b="1" dirty="0"/>
              <a:t>%D</a:t>
            </a:r>
            <a:r>
              <a:rPr lang="en-US" sz="2400" dirty="0"/>
              <a:t>" </a:t>
            </a:r>
            <a:r>
              <a:rPr lang="en-US" sz="2400" dirty="0" smtClean="0"/>
              <a:t>timing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en-US" sz="2400" dirty="0" err="1" smtClean="0"/>
              <a:t>Nginx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log_format</a:t>
            </a:r>
            <a:r>
              <a:rPr lang="en-US" sz="2400" dirty="0"/>
              <a:t> timing … '-&gt;</a:t>
            </a:r>
            <a:r>
              <a:rPr lang="en-US" sz="2400" b="1" dirty="0"/>
              <a:t>$</a:t>
            </a:r>
            <a:r>
              <a:rPr lang="en-US" sz="2400" b="1" dirty="0" err="1"/>
              <a:t>upstream_response_time</a:t>
            </a:r>
            <a:r>
              <a:rPr lang="en-US" sz="2400" dirty="0" smtClean="0"/>
              <a:t>';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en-US" sz="2400" dirty="0" smtClean="0"/>
              <a:t>PHP-FPM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access.format</a:t>
            </a:r>
            <a:r>
              <a:rPr lang="en-US" sz="2400" dirty="0"/>
              <a:t> = </a:t>
            </a:r>
            <a:r>
              <a:rPr lang="ru-RU" sz="2400" dirty="0"/>
              <a:t> </a:t>
            </a:r>
            <a:r>
              <a:rPr lang="ru-RU" sz="2400" dirty="0" smtClean="0"/>
              <a:t>… </a:t>
            </a:r>
            <a:r>
              <a:rPr lang="en-US" sz="2400" b="1" dirty="0"/>
              <a:t>%{</a:t>
            </a:r>
            <a:r>
              <a:rPr lang="en-US" sz="2400" b="1" dirty="0" err="1" smtClean="0"/>
              <a:t>mili</a:t>
            </a:r>
            <a:r>
              <a:rPr lang="en-US" sz="2400" b="1" dirty="0" smtClean="0"/>
              <a:t>}d</a:t>
            </a:r>
            <a:r>
              <a:rPr lang="ru-RU" sz="2400" dirty="0" smtClean="0"/>
              <a:t>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17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3426</TotalTime>
  <Words>1528</Words>
  <Application>Microsoft Office PowerPoint</Application>
  <PresentationFormat>Экран (4:3)</PresentationFormat>
  <Paragraphs>303</Paragraphs>
  <Slides>35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Воловенко</dc:creator>
  <cp:lastModifiedBy>Иван</cp:lastModifiedBy>
  <cp:revision>573</cp:revision>
  <dcterms:created xsi:type="dcterms:W3CDTF">2012-04-16T14:45:46Z</dcterms:created>
  <dcterms:modified xsi:type="dcterms:W3CDTF">2013-12-11T08:16:35Z</dcterms:modified>
</cp:coreProperties>
</file>